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notesSlides/notesSlide6.xml" ContentType="application/vnd.openxmlformats-officedocument.presentationml.notesSlide+xml"/>
  <Override PartName="/ppt/charts/chart3.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4108" r:id="rId1"/>
  </p:sldMasterIdLst>
  <p:notesMasterIdLst>
    <p:notesMasterId r:id="rId50"/>
  </p:notesMasterIdLst>
  <p:handoutMasterIdLst>
    <p:handoutMasterId r:id="rId51"/>
  </p:handoutMasterIdLst>
  <p:sldIdLst>
    <p:sldId id="316" r:id="rId2"/>
    <p:sldId id="385" r:id="rId3"/>
    <p:sldId id="465" r:id="rId4"/>
    <p:sldId id="330" r:id="rId5"/>
    <p:sldId id="580" r:id="rId6"/>
    <p:sldId id="574" r:id="rId7"/>
    <p:sldId id="484" r:id="rId8"/>
    <p:sldId id="573" r:id="rId9"/>
    <p:sldId id="486" r:id="rId10"/>
    <p:sldId id="334" r:id="rId11"/>
    <p:sldId id="335" r:id="rId12"/>
    <p:sldId id="336" r:id="rId13"/>
    <p:sldId id="400" r:id="rId14"/>
    <p:sldId id="616" r:id="rId15"/>
    <p:sldId id="630" r:id="rId16"/>
    <p:sldId id="619" r:id="rId17"/>
    <p:sldId id="579" r:id="rId18"/>
    <p:sldId id="633" r:id="rId19"/>
    <p:sldId id="631" r:id="rId20"/>
    <p:sldId id="632" r:id="rId21"/>
    <p:sldId id="451" r:id="rId22"/>
    <p:sldId id="466" r:id="rId23"/>
    <p:sldId id="431" r:id="rId24"/>
    <p:sldId id="537" r:id="rId25"/>
    <p:sldId id="452" r:id="rId26"/>
    <p:sldId id="540" r:id="rId27"/>
    <p:sldId id="541" r:id="rId28"/>
    <p:sldId id="605" r:id="rId29"/>
    <p:sldId id="493" r:id="rId30"/>
    <p:sldId id="614" r:id="rId31"/>
    <p:sldId id="620" r:id="rId32"/>
    <p:sldId id="587" r:id="rId33"/>
    <p:sldId id="621" r:id="rId34"/>
    <p:sldId id="622" r:id="rId35"/>
    <p:sldId id="624" r:id="rId36"/>
    <p:sldId id="623" r:id="rId37"/>
    <p:sldId id="420" r:id="rId38"/>
    <p:sldId id="357" r:id="rId39"/>
    <p:sldId id="625" r:id="rId40"/>
    <p:sldId id="595" r:id="rId41"/>
    <p:sldId id="596" r:id="rId42"/>
    <p:sldId id="627" r:id="rId43"/>
    <p:sldId id="628" r:id="rId44"/>
    <p:sldId id="629" r:id="rId45"/>
    <p:sldId id="359" r:id="rId46"/>
    <p:sldId id="577" r:id="rId47"/>
    <p:sldId id="524" r:id="rId48"/>
    <p:sldId id="602" r:id="rId49"/>
  </p:sldIdLst>
  <p:sldSz cx="9144000" cy="5143500" type="screen16x9"/>
  <p:notesSz cx="6761163" cy="9942513"/>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37" userDrawn="1">
          <p15:clr>
            <a:srgbClr val="A4A3A4"/>
          </p15:clr>
        </p15:guide>
        <p15:guide id="3" pos="213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05" autoAdjust="0"/>
    <p:restoredTop sz="84229" autoAdjust="0"/>
  </p:normalViewPr>
  <p:slideViewPr>
    <p:cSldViewPr>
      <p:cViewPr varScale="1">
        <p:scale>
          <a:sx n="83" d="100"/>
          <a:sy n="83" d="100"/>
        </p:scale>
        <p:origin x="1206" y="78"/>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0" d="100"/>
          <a:sy n="80" d="100"/>
        </p:scale>
        <p:origin x="-2016" y="-102"/>
      </p:cViewPr>
      <p:guideLst>
        <p:guide orient="horz" pos="3132"/>
        <p:guide pos="2137"/>
        <p:guide pos="213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file:///C:\Users\USER\Desktop\4.%20Sectoral%20Allocation%202015%20(2).xlsx"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USER\Desktop\4.%20Sectoral%20Allocation%202015%20(2).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OLUFEMI%20AO\Desktop\graph.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Lbls>
            <c:dLbl>
              <c:idx val="0"/>
              <c:layout/>
              <c:tx>
                <c:rich>
                  <a:bodyPr/>
                  <a:lstStyle/>
                  <a:p>
                    <a:r>
                      <a:rPr lang="en-US" sz="1400" dirty="0"/>
                      <a:t>General Public Service 
</a:t>
                    </a:r>
                    <a:r>
                      <a:rPr lang="en-US" sz="1400" dirty="0" smtClean="0"/>
                      <a:t>22.15</a:t>
                    </a:r>
                    <a:r>
                      <a:rPr lang="en-US" sz="1400" dirty="0"/>
                      <a:t>%</a:t>
                    </a:r>
                  </a:p>
                </c:rich>
              </c:tx>
              <c:showLegendKey val="0"/>
              <c:showVal val="0"/>
              <c:showCatName val="1"/>
              <c:showSerName val="0"/>
              <c:showPercent val="1"/>
              <c:showBubbleSize val="0"/>
              <c:extLst>
                <c:ext xmlns:c15="http://schemas.microsoft.com/office/drawing/2012/chart" uri="{CE6537A1-D6FC-4f65-9D91-7224C49458BB}">
                  <c15:layout/>
                </c:ext>
              </c:extLst>
            </c:dLbl>
            <c:dLbl>
              <c:idx val="1"/>
              <c:layout/>
              <c:tx>
                <c:rich>
                  <a:bodyPr/>
                  <a:lstStyle/>
                  <a:p>
                    <a:r>
                      <a:rPr lang="en-US" sz="1400"/>
                      <a:t>Public Order and Safety
3.42%</a:t>
                    </a:r>
                  </a:p>
                </c:rich>
              </c:tx>
              <c:showLegendKey val="0"/>
              <c:showVal val="0"/>
              <c:showCatName val="1"/>
              <c:showSerName val="0"/>
              <c:showPercent val="1"/>
              <c:showBubbleSize val="0"/>
              <c:extLst>
                <c:ext xmlns:c15="http://schemas.microsoft.com/office/drawing/2012/chart" uri="{CE6537A1-D6FC-4f65-9D91-7224C49458BB}">
                  <c15:layout/>
                </c:ext>
              </c:extLst>
            </c:dLbl>
            <c:dLbl>
              <c:idx val="2"/>
              <c:layout/>
              <c:tx>
                <c:rich>
                  <a:bodyPr/>
                  <a:lstStyle/>
                  <a:p>
                    <a:r>
                      <a:rPr lang="en-US" sz="1400"/>
                      <a:t>Economic Affairs
30.30%</a:t>
                    </a:r>
                  </a:p>
                </c:rich>
              </c:tx>
              <c:showLegendKey val="0"/>
              <c:showVal val="0"/>
              <c:showCatName val="1"/>
              <c:showSerName val="0"/>
              <c:showPercent val="1"/>
              <c:showBubbleSize val="0"/>
              <c:extLst>
                <c:ext xmlns:c15="http://schemas.microsoft.com/office/drawing/2012/chart" uri="{CE6537A1-D6FC-4f65-9D91-7224C49458BB}">
                  <c15:layout/>
                </c:ext>
              </c:extLst>
            </c:dLbl>
            <c:dLbl>
              <c:idx val="3"/>
              <c:layout/>
              <c:tx>
                <c:rich>
                  <a:bodyPr/>
                  <a:lstStyle/>
                  <a:p>
                    <a:r>
                      <a:rPr lang="en-US" sz="1400"/>
                      <a:t>Environmental Protection
7.24%</a:t>
                    </a:r>
                  </a:p>
                </c:rich>
              </c:tx>
              <c:showLegendKey val="0"/>
              <c:showVal val="0"/>
              <c:showCatName val="1"/>
              <c:showSerName val="0"/>
              <c:showPercent val="1"/>
              <c:showBubbleSize val="0"/>
              <c:extLst>
                <c:ext xmlns:c15="http://schemas.microsoft.com/office/drawing/2012/chart" uri="{CE6537A1-D6FC-4f65-9D91-7224C49458BB}">
                  <c15:layout/>
                </c:ext>
              </c:extLst>
            </c:dLbl>
            <c:dLbl>
              <c:idx val="4"/>
              <c:layout/>
              <c:tx>
                <c:rich>
                  <a:bodyPr/>
                  <a:lstStyle/>
                  <a:p>
                    <a:r>
                      <a:rPr lang="en-US" sz="1400"/>
                      <a:t>Housing and Community Amenities
10.06%</a:t>
                    </a:r>
                  </a:p>
                </c:rich>
              </c:tx>
              <c:showLegendKey val="0"/>
              <c:showVal val="0"/>
              <c:showCatName val="1"/>
              <c:showSerName val="0"/>
              <c:showPercent val="1"/>
              <c:showBubbleSize val="0"/>
              <c:extLst>
                <c:ext xmlns:c15="http://schemas.microsoft.com/office/drawing/2012/chart" uri="{CE6537A1-D6FC-4f65-9D91-7224C49458BB}">
                  <c15:layout/>
                </c:ext>
              </c:extLst>
            </c:dLbl>
            <c:dLbl>
              <c:idx val="5"/>
              <c:layout/>
              <c:tx>
                <c:rich>
                  <a:bodyPr/>
                  <a:lstStyle/>
                  <a:p>
                    <a:r>
                      <a:rPr lang="en-US" sz="1400"/>
                      <a:t>Health
9.11%</a:t>
                    </a:r>
                  </a:p>
                </c:rich>
              </c:tx>
              <c:showLegendKey val="0"/>
              <c:showVal val="0"/>
              <c:showCatName val="1"/>
              <c:showSerName val="0"/>
              <c:showPercent val="1"/>
              <c:showBubbleSize val="0"/>
              <c:extLst>
                <c:ext xmlns:c15="http://schemas.microsoft.com/office/drawing/2012/chart" uri="{CE6537A1-D6FC-4f65-9D91-7224C49458BB}">
                  <c15:layout/>
                </c:ext>
              </c:extLst>
            </c:dLbl>
            <c:dLbl>
              <c:idx val="6"/>
              <c:layout/>
              <c:tx>
                <c:rich>
                  <a:bodyPr/>
                  <a:lstStyle/>
                  <a:p>
                    <a:r>
                      <a:rPr lang="en-US" sz="1400"/>
                      <a:t>Recreation, Culture and Religion
0.59%</a:t>
                    </a:r>
                  </a:p>
                </c:rich>
              </c:tx>
              <c:showLegendKey val="0"/>
              <c:showVal val="0"/>
              <c:showCatName val="1"/>
              <c:showSerName val="0"/>
              <c:showPercent val="1"/>
              <c:showBubbleSize val="0"/>
              <c:extLst>
                <c:ext xmlns:c15="http://schemas.microsoft.com/office/drawing/2012/chart" uri="{CE6537A1-D6FC-4f65-9D91-7224C49458BB}">
                  <c15:layout/>
                </c:ext>
              </c:extLst>
            </c:dLbl>
            <c:dLbl>
              <c:idx val="7"/>
              <c:layout/>
              <c:tx>
                <c:rich>
                  <a:bodyPr/>
                  <a:lstStyle/>
                  <a:p>
                    <a:r>
                      <a:rPr lang="en-US" sz="1400"/>
                      <a:t>Education
16.80%</a:t>
                    </a:r>
                  </a:p>
                </c:rich>
              </c:tx>
              <c:showLegendKey val="0"/>
              <c:showVal val="0"/>
              <c:showCatName val="1"/>
              <c:showSerName val="0"/>
              <c:showPercent val="1"/>
              <c:showBubbleSize val="0"/>
              <c:extLst>
                <c:ext xmlns:c15="http://schemas.microsoft.com/office/drawing/2012/chart" uri="{CE6537A1-D6FC-4f65-9D91-7224C49458BB}">
                  <c15:layout/>
                </c:ext>
              </c:extLst>
            </c:dLbl>
            <c:dLbl>
              <c:idx val="8"/>
              <c:layout/>
              <c:tx>
                <c:rich>
                  <a:bodyPr/>
                  <a:lstStyle/>
                  <a:p>
                    <a:r>
                      <a:rPr lang="en-US" sz="1400"/>
                      <a:t>Social Protection
0.33%</a:t>
                    </a:r>
                  </a:p>
                </c:rich>
              </c:tx>
              <c:showLegendKey val="0"/>
              <c:showVal val="0"/>
              <c:showCatName val="1"/>
              <c:showSerName val="0"/>
              <c:showPercent val="1"/>
              <c:showBubbleSize val="0"/>
              <c:extLst>
                <c:ext xmlns:c15="http://schemas.microsoft.com/office/drawing/2012/chart" uri="{CE6537A1-D6FC-4f65-9D91-7224C49458BB}">
                  <c15:layout/>
                </c:ext>
              </c:extLst>
            </c:dLbl>
            <c:spPr>
              <a:noFill/>
              <a:ln>
                <a:noFill/>
              </a:ln>
              <a:effectLst/>
            </c:spPr>
            <c:txPr>
              <a:bodyPr/>
              <a:lstStyle/>
              <a:p>
                <a:pPr>
                  <a:defRPr sz="1400"/>
                </a:pPr>
                <a:endParaRPr lang="en-US"/>
              </a:p>
            </c:txPr>
            <c:showLegendKey val="0"/>
            <c:showVal val="0"/>
            <c:showCatName val="1"/>
            <c:showSerName val="0"/>
            <c:showPercent val="1"/>
            <c:showBubbleSize val="0"/>
            <c:showLeaderLines val="1"/>
            <c:extLst>
              <c:ext xmlns:c15="http://schemas.microsoft.com/office/drawing/2012/chart" uri="{CE6537A1-D6FC-4f65-9D91-7224C49458BB}"/>
            </c:extLst>
          </c:dLbls>
          <c:cat>
            <c:strRef>
              <c:f>Sheet1!$C$104:$C$112</c:f>
              <c:strCache>
                <c:ptCount val="9"/>
                <c:pt idx="0">
                  <c:v>General Public Service </c:v>
                </c:pt>
                <c:pt idx="1">
                  <c:v>Public Order and Safety</c:v>
                </c:pt>
                <c:pt idx="2">
                  <c:v>Economic Affairs</c:v>
                </c:pt>
                <c:pt idx="3">
                  <c:v>Environmental Protection</c:v>
                </c:pt>
                <c:pt idx="4">
                  <c:v>Housing and Community Amenities</c:v>
                </c:pt>
                <c:pt idx="5">
                  <c:v>Health</c:v>
                </c:pt>
                <c:pt idx="6">
                  <c:v>Recreation, Culture and Religion</c:v>
                </c:pt>
                <c:pt idx="7">
                  <c:v>Education</c:v>
                </c:pt>
                <c:pt idx="8">
                  <c:v>Social Protection</c:v>
                </c:pt>
              </c:strCache>
            </c:strRef>
          </c:cat>
          <c:val>
            <c:numRef>
              <c:f>Sheet1!$D$104:$D$112</c:f>
              <c:numCache>
                <c:formatCode>0.00</c:formatCode>
                <c:ptCount val="9"/>
                <c:pt idx="0">
                  <c:v>22.5</c:v>
                </c:pt>
                <c:pt idx="1">
                  <c:v>3.42</c:v>
                </c:pt>
                <c:pt idx="2">
                  <c:v>30.3</c:v>
                </c:pt>
                <c:pt idx="3">
                  <c:v>7.24</c:v>
                </c:pt>
                <c:pt idx="4">
                  <c:v>10.06</c:v>
                </c:pt>
                <c:pt idx="5">
                  <c:v>9.11</c:v>
                </c:pt>
                <c:pt idx="6">
                  <c:v>0.59000000000000052</c:v>
                </c:pt>
                <c:pt idx="7">
                  <c:v>16.8</c:v>
                </c:pt>
                <c:pt idx="8">
                  <c:v>0.33000000000000151</c:v>
                </c:pt>
              </c:numCache>
            </c:numRef>
          </c:val>
        </c:ser>
        <c:dLbls>
          <c:showLegendKey val="0"/>
          <c:showVal val="0"/>
          <c:showCatName val="0"/>
          <c:showSerName val="0"/>
          <c:showPercent val="0"/>
          <c:showBubbleSize val="0"/>
          <c:showLeaderLines val="1"/>
        </c:dLbls>
        <c:firstSliceAng val="0"/>
      </c:pieChart>
    </c:plotArea>
    <c:plotVisOnly val="1"/>
    <c:dispBlanksAs val="zero"/>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view3D>
    <c:floor>
      <c:thickness val="0"/>
    </c:floor>
    <c:sideWall>
      <c:thickness val="0"/>
    </c:sideWall>
    <c:backWall>
      <c:thickness val="0"/>
    </c:backWall>
    <c:plotArea>
      <c:layout/>
      <c:pie3DChart>
        <c:varyColors val="1"/>
        <c:ser>
          <c:idx val="0"/>
          <c:order val="0"/>
          <c:explosion val="25"/>
          <c:dLbls>
            <c:dLbl>
              <c:idx val="0"/>
              <c:layout>
                <c:manualLayout>
                  <c:x val="-0.74254721556544678"/>
                  <c:y val="-0.59994750656167983"/>
                </c:manualLayout>
              </c:layout>
              <c:tx>
                <c:rich>
                  <a:bodyPr/>
                  <a:lstStyle/>
                  <a:p>
                    <a:r>
                      <a:rPr lang="en-US" sz="1600" dirty="0"/>
                      <a:t>Federal Transfers</a:t>
                    </a:r>
                  </a:p>
                  <a:p>
                    <a:r>
                      <a:rPr lang="en-US" sz="1600" b="0" dirty="0"/>
                      <a:t>126.000</a:t>
                    </a:r>
                  </a:p>
                  <a:p>
                    <a:r>
                      <a:rPr lang="en-US" sz="1600" b="0" dirty="0"/>
                      <a:t>26%</a:t>
                    </a:r>
                    <a:endParaRPr lang="en-US" sz="1600" dirty="0"/>
                  </a:p>
                </c:rich>
              </c:tx>
              <c:showLegendKey val="0"/>
              <c:showVal val="0"/>
              <c:showCatName val="0"/>
              <c:showSerName val="0"/>
              <c:showPercent val="1"/>
              <c:showBubbleSize val="0"/>
              <c:extLst>
                <c:ext xmlns:c15="http://schemas.microsoft.com/office/drawing/2012/chart" uri="{CE6537A1-D6FC-4f65-9D91-7224C49458BB}">
                  <c15:layout/>
                </c:ext>
              </c:extLst>
            </c:dLbl>
            <c:dLbl>
              <c:idx val="1"/>
              <c:layout>
                <c:manualLayout>
                  <c:x val="1.9096675415573162E-3"/>
                  <c:y val="0.17564377369495468"/>
                </c:manualLayout>
              </c:layout>
              <c:tx>
                <c:rich>
                  <a:bodyPr/>
                  <a:lstStyle/>
                  <a:p>
                    <a:r>
                      <a:rPr lang="en-US" sz="1600" dirty="0"/>
                      <a:t>Capital </a:t>
                    </a:r>
                    <a:r>
                      <a:rPr lang="en-US" sz="1600" dirty="0" smtClean="0"/>
                      <a:t>Receipts</a:t>
                    </a:r>
                    <a:endParaRPr lang="en-US" sz="1600" dirty="0"/>
                  </a:p>
                  <a:p>
                    <a:r>
                      <a:rPr lang="en-US" sz="1600" dirty="0"/>
                      <a:t>20.976</a:t>
                    </a:r>
                  </a:p>
                  <a:p>
                    <a:r>
                      <a:rPr lang="en-US" sz="1600" dirty="0"/>
                      <a:t>4%</a:t>
                    </a:r>
                  </a:p>
                </c:rich>
              </c:tx>
              <c:showLegendKey val="0"/>
              <c:showVal val="0"/>
              <c:showCatName val="0"/>
              <c:showSerName val="0"/>
              <c:showPercent val="1"/>
              <c:showBubbleSize val="0"/>
              <c:extLst>
                <c:ext xmlns:c15="http://schemas.microsoft.com/office/drawing/2012/chart" uri="{CE6537A1-D6FC-4f65-9D91-7224C49458BB}">
                  <c15:layout/>
                </c:ext>
              </c:extLst>
            </c:dLbl>
            <c:dLbl>
              <c:idx val="2"/>
              <c:layout>
                <c:manualLayout>
                  <c:x val="0.65852889992011865"/>
                  <c:y val="0.20454545454545509"/>
                </c:manualLayout>
              </c:layout>
              <c:tx>
                <c:rich>
                  <a:bodyPr/>
                  <a:lstStyle/>
                  <a:p>
                    <a:r>
                      <a:rPr lang="en-US" sz="1600"/>
                      <a:t>Internally Generated Revenue</a:t>
                    </a:r>
                  </a:p>
                  <a:p>
                    <a:r>
                      <a:rPr lang="en-US" sz="1600"/>
                      <a:t>342.714</a:t>
                    </a:r>
                  </a:p>
                  <a:p>
                    <a:r>
                      <a:rPr lang="en-US" sz="1600"/>
                      <a:t>70%</a:t>
                    </a:r>
                  </a:p>
                </c:rich>
              </c:tx>
              <c:showLegendKey val="0"/>
              <c:showVal val="0"/>
              <c:showCatName val="0"/>
              <c:showSerName val="0"/>
              <c:showPercent val="1"/>
              <c:showBubbleSize val="0"/>
              <c:extLst>
                <c:ext xmlns:c15="http://schemas.microsoft.com/office/drawing/2012/chart" uri="{CE6537A1-D6FC-4f65-9D91-7224C49458BB}">
                  <c15:layout/>
                </c:ext>
              </c:extLst>
            </c:dLbl>
            <c:spPr>
              <a:noFill/>
              <a:ln>
                <a:noFill/>
              </a:ln>
              <a:effectLst/>
            </c:spPr>
            <c:txPr>
              <a:bodyPr/>
              <a:lstStyle/>
              <a:p>
                <a:pPr>
                  <a:defRPr sz="1600"/>
                </a:pPr>
                <a:endParaRPr lang="en-US"/>
              </a:p>
            </c:txPr>
            <c:showLegendKey val="0"/>
            <c:showVal val="0"/>
            <c:showCatName val="0"/>
            <c:showSerName val="0"/>
            <c:showPercent val="1"/>
            <c:showBubbleSize val="0"/>
            <c:showLeaderLines val="1"/>
            <c:extLst>
              <c:ext xmlns:c15="http://schemas.microsoft.com/office/drawing/2012/chart" uri="{CE6537A1-D6FC-4f65-9D91-7224C49458BB}"/>
            </c:extLst>
          </c:dLbls>
          <c:cat>
            <c:strRef>
              <c:f>Sheet1!$B$89:$B$91</c:f>
              <c:strCache>
                <c:ptCount val="3"/>
                <c:pt idx="0">
                  <c:v>Internally Generated Revenue (IGR)</c:v>
                </c:pt>
                <c:pt idx="1">
                  <c:v>Capital Receipt</c:v>
                </c:pt>
                <c:pt idx="2">
                  <c:v>Federal Transfers</c:v>
                </c:pt>
              </c:strCache>
            </c:strRef>
          </c:cat>
          <c:val>
            <c:numRef>
              <c:f>Sheet1!$C$89:$C$91</c:f>
              <c:numCache>
                <c:formatCode>0.000</c:formatCode>
                <c:ptCount val="3"/>
                <c:pt idx="0">
                  <c:v>363.69</c:v>
                </c:pt>
                <c:pt idx="1">
                  <c:v>20.975999999999921</c:v>
                </c:pt>
                <c:pt idx="2">
                  <c:v>126</c:v>
                </c:pt>
              </c:numCache>
            </c:numRef>
          </c:val>
        </c:ser>
        <c:dLbls>
          <c:showLegendKey val="0"/>
          <c:showVal val="0"/>
          <c:showCatName val="0"/>
          <c:showSerName val="0"/>
          <c:showPercent val="1"/>
          <c:showBubbleSize val="0"/>
          <c:showLeaderLines val="1"/>
        </c:dLbls>
      </c:pie3DChart>
    </c:plotArea>
    <c:plotVisOnly val="1"/>
    <c:dispBlanksAs val="zero"/>
    <c:showDLblsOverMax val="0"/>
  </c:chart>
  <c:txPr>
    <a:bodyPr/>
    <a:lstStyle/>
    <a:p>
      <a:pPr>
        <a:defRPr sz="1200"/>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view3D>
    <c:floor>
      <c:thickness val="0"/>
    </c:floor>
    <c:sideWall>
      <c:thickness val="0"/>
    </c:sideWall>
    <c:backWall>
      <c:thickness val="0"/>
    </c:backWall>
    <c:plotArea>
      <c:layout/>
      <c:pie3DChart>
        <c:varyColors val="1"/>
        <c:ser>
          <c:idx val="0"/>
          <c:order val="0"/>
          <c:dLbls>
            <c:dLbl>
              <c:idx val="0"/>
              <c:layout>
                <c:manualLayout>
                  <c:x val="-2.3402230971128692E-3"/>
                  <c:y val="-0.41070501603966181"/>
                </c:manualLayout>
              </c:layout>
              <c:tx>
                <c:rich>
                  <a:bodyPr/>
                  <a:lstStyle/>
                  <a:p>
                    <a:r>
                      <a:rPr lang="en-US" dirty="0" smtClean="0"/>
                      <a:t>Capital </a:t>
                    </a:r>
                    <a:r>
                      <a:rPr lang="en-US" dirty="0"/>
                      <a:t>Expenditure
</a:t>
                    </a:r>
                    <a:r>
                      <a:rPr lang="en-US" dirty="0" smtClean="0"/>
                      <a:t>51%</a:t>
                    </a:r>
                    <a:endParaRPr lang="en-US" dirty="0"/>
                  </a:p>
                </c:rich>
              </c:tx>
              <c:showLegendKey val="0"/>
              <c:showVal val="0"/>
              <c:showCatName val="1"/>
              <c:showSerName val="0"/>
              <c:showPercent val="1"/>
              <c:showBubbleSize val="0"/>
              <c:extLst>
                <c:ext xmlns:c15="http://schemas.microsoft.com/office/drawing/2012/chart" uri="{CE6537A1-D6FC-4f65-9D91-7224C49458BB}">
                  <c15:layout/>
                </c:ext>
              </c:extLst>
            </c:dLbl>
            <c:dLbl>
              <c:idx val="1"/>
              <c:layout>
                <c:manualLayout>
                  <c:x val="6.6576334208223981E-2"/>
                  <c:y val="-0.25070465150189553"/>
                </c:manualLayout>
              </c:layout>
              <c:tx>
                <c:rich>
                  <a:bodyPr/>
                  <a:lstStyle/>
                  <a:p>
                    <a:r>
                      <a:rPr lang="en-US" dirty="0" smtClean="0"/>
                      <a:t>Recurrent </a:t>
                    </a:r>
                    <a:r>
                      <a:rPr lang="en-US" dirty="0"/>
                      <a:t>Expenditure
</a:t>
                    </a:r>
                    <a:r>
                      <a:rPr lang="en-US" dirty="0" smtClean="0"/>
                      <a:t>49%</a:t>
                    </a:r>
                    <a:endParaRPr lang="en-US" dirty="0"/>
                  </a:p>
                </c:rich>
              </c:tx>
              <c:showLegendKey val="0"/>
              <c:showVal val="0"/>
              <c:showCatName val="1"/>
              <c:showSerName val="0"/>
              <c:showPercent val="1"/>
              <c:showBubbleSize val="0"/>
              <c:extLst>
                <c:ext xmlns:c15="http://schemas.microsoft.com/office/drawing/2012/chart" uri="{CE6537A1-D6FC-4f65-9D91-7224C49458BB}">
                  <c15:layout/>
                </c:ext>
              </c:extLst>
            </c:dLbl>
            <c:spPr>
              <a:noFill/>
              <a:ln>
                <a:noFill/>
              </a:ln>
              <a:effectLst/>
            </c:spPr>
            <c:txPr>
              <a:bodyPr/>
              <a:lstStyle/>
              <a:p>
                <a:pPr>
                  <a:defRPr sz="1400"/>
                </a:pPr>
                <a:endParaRPr lang="en-US"/>
              </a:p>
            </c:txPr>
            <c:showLegendKey val="0"/>
            <c:showVal val="0"/>
            <c:showCatName val="1"/>
            <c:showSerName val="0"/>
            <c:showPercent val="1"/>
            <c:showBubbleSize val="0"/>
            <c:showLeaderLines val="1"/>
            <c:extLst>
              <c:ext xmlns:c15="http://schemas.microsoft.com/office/drawing/2012/chart" uri="{CE6537A1-D6FC-4f65-9D91-7224C49458BB}"/>
            </c:extLst>
          </c:dLbls>
          <c:cat>
            <c:strRef>
              <c:f>Sheet3!$I$24:$I$25</c:f>
              <c:strCache>
                <c:ptCount val="2"/>
                <c:pt idx="0">
                  <c:v>Capital Expenditure</c:v>
                </c:pt>
                <c:pt idx="1">
                  <c:v>Recurrent Expenditure</c:v>
                </c:pt>
              </c:strCache>
            </c:strRef>
          </c:cat>
          <c:val>
            <c:numRef>
              <c:f>Sheet3!$J$24:$J$25</c:f>
              <c:numCache>
                <c:formatCode>General</c:formatCode>
                <c:ptCount val="2"/>
                <c:pt idx="0">
                  <c:v>52</c:v>
                </c:pt>
                <c:pt idx="1">
                  <c:v>48</c:v>
                </c:pt>
              </c:numCache>
            </c:numRef>
          </c:val>
        </c:ser>
        <c:dLbls>
          <c:showLegendKey val="0"/>
          <c:showVal val="0"/>
          <c:showCatName val="0"/>
          <c:showSerName val="0"/>
          <c:showPercent val="1"/>
          <c:showBubbleSize val="0"/>
          <c:showLeaderLines val="1"/>
        </c:dLbls>
      </c:pie3DChart>
    </c:plotArea>
    <c:plotVisOnly val="1"/>
    <c:dispBlanksAs val="zero"/>
    <c:showDLblsOverMax val="0"/>
  </c:chart>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0.17391</cdr:x>
      <cdr:y>0.20455</cdr:y>
    </cdr:from>
    <cdr:to>
      <cdr:x>0.26087</cdr:x>
      <cdr:y>0.20455</cdr:y>
    </cdr:to>
    <cdr:cxnSp macro="">
      <cdr:nvCxnSpPr>
        <cdr:cNvPr id="3" name="Straight Connector 2"/>
        <cdr:cNvCxnSpPr/>
      </cdr:nvCxnSpPr>
      <cdr:spPr>
        <a:xfrm xmlns:a="http://schemas.openxmlformats.org/drawingml/2006/main">
          <a:off x="1219200" y="685800"/>
          <a:ext cx="609600"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0.75725</cdr:x>
      <cdr:y>0.44697</cdr:y>
    </cdr:from>
    <cdr:to>
      <cdr:x>0.8442</cdr:x>
      <cdr:y>0.44697</cdr:y>
    </cdr:to>
    <cdr:cxnSp macro="">
      <cdr:nvCxnSpPr>
        <cdr:cNvPr id="11" name="Straight Connector 10"/>
        <cdr:cNvCxnSpPr/>
      </cdr:nvCxnSpPr>
      <cdr:spPr>
        <a:xfrm xmlns:a="http://schemas.openxmlformats.org/drawingml/2006/main">
          <a:off x="5308600" y="1498600"/>
          <a:ext cx="609600"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2"/>
            <a:ext cx="2929837" cy="497467"/>
          </a:xfrm>
          <a:prstGeom prst="rect">
            <a:avLst/>
          </a:prstGeom>
        </p:spPr>
        <p:txBody>
          <a:bodyPr vert="horz" lIns="91661" tIns="45831" rIns="91661" bIns="45831" rtlCol="0"/>
          <a:lstStyle>
            <a:lvl1pPr algn="l">
              <a:defRPr sz="1200">
                <a:latin typeface="Arial" charset="0"/>
                <a:cs typeface="Arial" charset="0"/>
              </a:defRPr>
            </a:lvl1pPr>
          </a:lstStyle>
          <a:p>
            <a:pPr>
              <a:defRPr/>
            </a:pPr>
            <a:endParaRPr lang="en-GB"/>
          </a:p>
        </p:txBody>
      </p:sp>
      <p:sp>
        <p:nvSpPr>
          <p:cNvPr id="3" name="Date Placeholder 2"/>
          <p:cNvSpPr>
            <a:spLocks noGrp="1"/>
          </p:cNvSpPr>
          <p:nvPr>
            <p:ph type="dt" sz="quarter" idx="1"/>
          </p:nvPr>
        </p:nvSpPr>
        <p:spPr>
          <a:xfrm>
            <a:off x="3829766" y="2"/>
            <a:ext cx="2929837" cy="497467"/>
          </a:xfrm>
          <a:prstGeom prst="rect">
            <a:avLst/>
          </a:prstGeom>
        </p:spPr>
        <p:txBody>
          <a:bodyPr vert="horz" lIns="91661" tIns="45831" rIns="91661" bIns="45831" rtlCol="0"/>
          <a:lstStyle>
            <a:lvl1pPr algn="r">
              <a:defRPr sz="1200">
                <a:latin typeface="Arial" charset="0"/>
                <a:cs typeface="Arial" charset="0"/>
              </a:defRPr>
            </a:lvl1pPr>
          </a:lstStyle>
          <a:p>
            <a:pPr>
              <a:defRPr/>
            </a:pPr>
            <a:fld id="{95512F90-D8E3-45A9-A9A3-2D62742E8A03}" type="datetimeFigureOut">
              <a:rPr lang="en-GB"/>
              <a:pPr>
                <a:defRPr/>
              </a:pPr>
              <a:t>02/10/2015</a:t>
            </a:fld>
            <a:endParaRPr lang="en-GB"/>
          </a:p>
        </p:txBody>
      </p:sp>
      <p:sp>
        <p:nvSpPr>
          <p:cNvPr id="4" name="Footer Placeholder 3"/>
          <p:cNvSpPr>
            <a:spLocks noGrp="1"/>
          </p:cNvSpPr>
          <p:nvPr>
            <p:ph type="ftr" sz="quarter" idx="2"/>
          </p:nvPr>
        </p:nvSpPr>
        <p:spPr>
          <a:xfrm>
            <a:off x="5" y="9443353"/>
            <a:ext cx="2929837" cy="497467"/>
          </a:xfrm>
          <a:prstGeom prst="rect">
            <a:avLst/>
          </a:prstGeom>
        </p:spPr>
        <p:txBody>
          <a:bodyPr vert="horz" lIns="91661" tIns="45831" rIns="91661" bIns="45831" rtlCol="0" anchor="b"/>
          <a:lstStyle>
            <a:lvl1pPr algn="l">
              <a:defRPr sz="1200">
                <a:latin typeface="Arial" charset="0"/>
                <a:cs typeface="Arial" charset="0"/>
              </a:defRPr>
            </a:lvl1pPr>
          </a:lstStyle>
          <a:p>
            <a:pPr>
              <a:defRPr/>
            </a:pPr>
            <a:endParaRPr lang="en-GB"/>
          </a:p>
        </p:txBody>
      </p:sp>
      <p:sp>
        <p:nvSpPr>
          <p:cNvPr id="5" name="Slide Number Placeholder 4"/>
          <p:cNvSpPr>
            <a:spLocks noGrp="1"/>
          </p:cNvSpPr>
          <p:nvPr>
            <p:ph type="sldNum" sz="quarter" idx="3"/>
          </p:nvPr>
        </p:nvSpPr>
        <p:spPr>
          <a:xfrm>
            <a:off x="3829766" y="9443353"/>
            <a:ext cx="2929837" cy="497467"/>
          </a:xfrm>
          <a:prstGeom prst="rect">
            <a:avLst/>
          </a:prstGeom>
        </p:spPr>
        <p:txBody>
          <a:bodyPr vert="horz" lIns="91661" tIns="45831" rIns="91661" bIns="45831" rtlCol="0" anchor="b"/>
          <a:lstStyle>
            <a:lvl1pPr algn="r">
              <a:defRPr sz="1200">
                <a:latin typeface="Arial" charset="0"/>
                <a:cs typeface="Arial" charset="0"/>
              </a:defRPr>
            </a:lvl1pPr>
          </a:lstStyle>
          <a:p>
            <a:pPr>
              <a:defRPr/>
            </a:pPr>
            <a:fld id="{1B1D4EAD-C03A-4D62-B6CC-A39B67BAD589}" type="slidenum">
              <a:rPr lang="en-GB"/>
              <a:pPr>
                <a:defRPr/>
              </a:pPr>
              <a:t>‹#›</a:t>
            </a:fld>
            <a:endParaRPr lang="en-GB"/>
          </a:p>
        </p:txBody>
      </p:sp>
    </p:spTree>
    <p:extLst>
      <p:ext uri="{BB962C8B-B14F-4D97-AF65-F5344CB8AC3E}">
        <p14:creationId xmlns:p14="http://schemas.microsoft.com/office/powerpoint/2010/main" val="99011516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2"/>
            <a:ext cx="2929837" cy="497467"/>
          </a:xfrm>
          <a:prstGeom prst="rect">
            <a:avLst/>
          </a:prstGeom>
        </p:spPr>
        <p:txBody>
          <a:bodyPr vert="horz" lIns="91661" tIns="45831" rIns="91661" bIns="45831" rtlCol="0"/>
          <a:lstStyle>
            <a:lvl1pPr algn="l" fontAlgn="auto">
              <a:spcBef>
                <a:spcPts val="0"/>
              </a:spcBef>
              <a:spcAft>
                <a:spcPts val="0"/>
              </a:spcAft>
              <a:defRPr sz="1200">
                <a:latin typeface="+mn-lt"/>
                <a:cs typeface="+mn-cs"/>
              </a:defRPr>
            </a:lvl1pPr>
            <a:extLst/>
          </a:lstStyle>
          <a:p>
            <a:pPr>
              <a:defRPr/>
            </a:pPr>
            <a:endParaRPr lang="en-US"/>
          </a:p>
        </p:txBody>
      </p:sp>
      <p:sp>
        <p:nvSpPr>
          <p:cNvPr id="3" name="Date Placeholder 2"/>
          <p:cNvSpPr>
            <a:spLocks noGrp="1"/>
          </p:cNvSpPr>
          <p:nvPr>
            <p:ph type="dt" idx="1"/>
          </p:nvPr>
        </p:nvSpPr>
        <p:spPr>
          <a:xfrm>
            <a:off x="3829766" y="2"/>
            <a:ext cx="2929837" cy="497467"/>
          </a:xfrm>
          <a:prstGeom prst="rect">
            <a:avLst/>
          </a:prstGeom>
        </p:spPr>
        <p:txBody>
          <a:bodyPr vert="horz" lIns="91661" tIns="45831" rIns="91661" bIns="45831" rtlCol="0"/>
          <a:lstStyle>
            <a:lvl1pPr algn="r" fontAlgn="auto">
              <a:spcBef>
                <a:spcPts val="0"/>
              </a:spcBef>
              <a:spcAft>
                <a:spcPts val="0"/>
              </a:spcAft>
              <a:defRPr sz="1200">
                <a:latin typeface="+mn-lt"/>
                <a:cs typeface="+mn-cs"/>
              </a:defRPr>
            </a:lvl1pPr>
            <a:extLst/>
          </a:lstStyle>
          <a:p>
            <a:pPr>
              <a:defRPr/>
            </a:pPr>
            <a:fld id="{84737301-0A05-4030-8C72-07ACB8264D51}" type="datetimeFigureOut">
              <a:rPr lang="en-US"/>
              <a:pPr>
                <a:defRPr/>
              </a:pPr>
              <a:t>10/2/2015</a:t>
            </a:fld>
            <a:endParaRPr lang="en-US"/>
          </a:p>
        </p:txBody>
      </p:sp>
      <p:sp>
        <p:nvSpPr>
          <p:cNvPr id="4" name="Slide Image Placeholder 3"/>
          <p:cNvSpPr>
            <a:spLocks noGrp="1" noRot="1" noChangeAspect="1"/>
          </p:cNvSpPr>
          <p:nvPr>
            <p:ph type="sldImg" idx="2"/>
          </p:nvPr>
        </p:nvSpPr>
        <p:spPr>
          <a:xfrm>
            <a:off x="69850" y="746125"/>
            <a:ext cx="6621463" cy="3725863"/>
          </a:xfrm>
          <a:prstGeom prst="rect">
            <a:avLst/>
          </a:prstGeom>
          <a:noFill/>
          <a:ln w="12700">
            <a:solidFill>
              <a:prstClr val="black"/>
            </a:solidFill>
          </a:ln>
        </p:spPr>
        <p:txBody>
          <a:bodyPr vert="horz" lIns="91661" tIns="45831" rIns="91661" bIns="45831" rtlCol="0" anchor="ctr"/>
          <a:lstStyle>
            <a:extLst/>
          </a:lstStyle>
          <a:p>
            <a:pPr lvl="0"/>
            <a:endParaRPr lang="en-US" noProof="0"/>
          </a:p>
        </p:txBody>
      </p:sp>
      <p:sp>
        <p:nvSpPr>
          <p:cNvPr id="5" name="Notes Placeholder 4"/>
          <p:cNvSpPr>
            <a:spLocks noGrp="1"/>
          </p:cNvSpPr>
          <p:nvPr>
            <p:ph type="body" sz="quarter" idx="3"/>
          </p:nvPr>
        </p:nvSpPr>
        <p:spPr>
          <a:xfrm>
            <a:off x="676117" y="4723383"/>
            <a:ext cx="5408930" cy="4473792"/>
          </a:xfrm>
          <a:prstGeom prst="rect">
            <a:avLst/>
          </a:prstGeom>
        </p:spPr>
        <p:txBody>
          <a:bodyPr vert="horz" lIns="91661" tIns="45831" rIns="91661" bIns="45831" rtlCol="0">
            <a:normAutofit/>
          </a:bodyPr>
          <a:lstStyle>
            <a:extLst/>
          </a:lstStyle>
          <a:p>
            <a:pPr lvl="0"/>
            <a:r>
              <a:rPr lang="en-US" noProof="0" smtClean="0"/>
              <a:t>Click to edit Master text styles</a:t>
            </a:r>
            <a:endParaRPr lang="en-US" noProof="0"/>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5" y="9443353"/>
            <a:ext cx="2929837" cy="497467"/>
          </a:xfrm>
          <a:prstGeom prst="rect">
            <a:avLst/>
          </a:prstGeom>
        </p:spPr>
        <p:txBody>
          <a:bodyPr vert="horz" lIns="91661" tIns="45831" rIns="91661" bIns="45831" rtlCol="0" anchor="b"/>
          <a:lstStyle>
            <a:lvl1pPr algn="l" fontAlgn="auto">
              <a:spcBef>
                <a:spcPts val="0"/>
              </a:spcBef>
              <a:spcAft>
                <a:spcPts val="0"/>
              </a:spcAft>
              <a:defRPr sz="1200">
                <a:latin typeface="+mn-lt"/>
                <a:cs typeface="+mn-cs"/>
              </a:defRPr>
            </a:lvl1pPr>
            <a:extLst/>
          </a:lstStyle>
          <a:p>
            <a:pPr>
              <a:defRPr/>
            </a:pPr>
            <a:endParaRPr lang="en-US"/>
          </a:p>
        </p:txBody>
      </p:sp>
      <p:sp>
        <p:nvSpPr>
          <p:cNvPr id="7" name="Slide Number Placeholder 6"/>
          <p:cNvSpPr>
            <a:spLocks noGrp="1"/>
          </p:cNvSpPr>
          <p:nvPr>
            <p:ph type="sldNum" sz="quarter" idx="5"/>
          </p:nvPr>
        </p:nvSpPr>
        <p:spPr>
          <a:xfrm>
            <a:off x="3829766" y="9443353"/>
            <a:ext cx="2929837" cy="497467"/>
          </a:xfrm>
          <a:prstGeom prst="rect">
            <a:avLst/>
          </a:prstGeom>
        </p:spPr>
        <p:txBody>
          <a:bodyPr vert="horz" lIns="91661" tIns="45831" rIns="91661" bIns="45831" rtlCol="0" anchor="b"/>
          <a:lstStyle>
            <a:lvl1pPr algn="r" fontAlgn="auto">
              <a:spcBef>
                <a:spcPts val="0"/>
              </a:spcBef>
              <a:spcAft>
                <a:spcPts val="0"/>
              </a:spcAft>
              <a:defRPr sz="1200">
                <a:latin typeface="+mn-lt"/>
                <a:cs typeface="+mn-cs"/>
              </a:defRPr>
            </a:lvl1pPr>
            <a:extLst/>
          </a:lstStyle>
          <a:p>
            <a:pPr>
              <a:defRPr/>
            </a:pPr>
            <a:fld id="{7E4E0590-8699-4CA0-9B50-FFF3FECD6E09}" type="slidenum">
              <a:rPr lang="en-US"/>
              <a:pPr>
                <a:defRPr/>
              </a:pPr>
              <a:t>‹#›</a:t>
            </a:fld>
            <a:endParaRPr lang="en-US"/>
          </a:p>
        </p:txBody>
      </p:sp>
    </p:spTree>
    <p:extLst>
      <p:ext uri="{BB962C8B-B14F-4D97-AF65-F5344CB8AC3E}">
        <p14:creationId xmlns:p14="http://schemas.microsoft.com/office/powerpoint/2010/main" val="3640605201"/>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lIns="91661" tIns="45831" rIns="91661" bIns="45831" numCol="1" anchor="t" anchorCtr="0" compatLnSpc="1">
            <a:prstTxWarp prst="textNoShape">
              <a:avLst/>
            </a:prstTxWarp>
          </a:bodyPr>
          <a:lstStyle/>
          <a:p>
            <a:endParaRPr lang="en-US" dirty="0" smtClean="0"/>
          </a:p>
        </p:txBody>
      </p:sp>
      <p:sp>
        <p:nvSpPr>
          <p:cNvPr id="4" name="Slide Number Placeholder 3"/>
          <p:cNvSpPr>
            <a:spLocks noGrp="1"/>
          </p:cNvSpPr>
          <p:nvPr>
            <p:ph type="sldNum" sz="quarter" idx="5"/>
          </p:nvPr>
        </p:nvSpPr>
        <p:spPr/>
        <p:txBody>
          <a:bodyPr/>
          <a:lstStyle/>
          <a:p>
            <a:pPr>
              <a:defRPr/>
            </a:pPr>
            <a:fld id="{F1F96CA1-D943-4B2D-B914-439F77BBCBAC}" type="slidenum">
              <a:rPr lang="en-US" smtClean="0"/>
              <a:pPr>
                <a:defRPr/>
              </a:pPr>
              <a:t>1</a:t>
            </a:fld>
            <a:endParaRPr lang="en-US" dirty="0"/>
          </a:p>
        </p:txBody>
      </p:sp>
    </p:spTree>
    <p:extLst>
      <p:ext uri="{BB962C8B-B14F-4D97-AF65-F5344CB8AC3E}">
        <p14:creationId xmlns:p14="http://schemas.microsoft.com/office/powerpoint/2010/main" val="22306672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5</a:t>
            </a:fld>
            <a:endParaRPr lang="en-US"/>
          </a:p>
        </p:txBody>
      </p:sp>
    </p:spTree>
    <p:extLst>
      <p:ext uri="{BB962C8B-B14F-4D97-AF65-F5344CB8AC3E}">
        <p14:creationId xmlns:p14="http://schemas.microsoft.com/office/powerpoint/2010/main" val="38444371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6</a:t>
            </a:fld>
            <a:endParaRPr lang="en-US"/>
          </a:p>
        </p:txBody>
      </p:sp>
    </p:spTree>
    <p:extLst>
      <p:ext uri="{BB962C8B-B14F-4D97-AF65-F5344CB8AC3E}">
        <p14:creationId xmlns:p14="http://schemas.microsoft.com/office/powerpoint/2010/main" val="3429279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7</a:t>
            </a:fld>
            <a:endParaRPr lang="en-US"/>
          </a:p>
        </p:txBody>
      </p:sp>
    </p:spTree>
    <p:extLst>
      <p:ext uri="{BB962C8B-B14F-4D97-AF65-F5344CB8AC3E}">
        <p14:creationId xmlns:p14="http://schemas.microsoft.com/office/powerpoint/2010/main" val="436674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8</a:t>
            </a:fld>
            <a:endParaRPr lang="en-US"/>
          </a:p>
        </p:txBody>
      </p:sp>
    </p:spTree>
    <p:extLst>
      <p:ext uri="{BB962C8B-B14F-4D97-AF65-F5344CB8AC3E}">
        <p14:creationId xmlns:p14="http://schemas.microsoft.com/office/powerpoint/2010/main" val="10773985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9</a:t>
            </a:fld>
            <a:endParaRPr lang="en-US"/>
          </a:p>
        </p:txBody>
      </p:sp>
    </p:spTree>
    <p:extLst>
      <p:ext uri="{BB962C8B-B14F-4D97-AF65-F5344CB8AC3E}">
        <p14:creationId xmlns:p14="http://schemas.microsoft.com/office/powerpoint/2010/main" val="12472795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13</a:t>
            </a:fld>
            <a:endParaRPr lang="en-US"/>
          </a:p>
        </p:txBody>
      </p:sp>
    </p:spTree>
    <p:extLst>
      <p:ext uri="{BB962C8B-B14F-4D97-AF65-F5344CB8AC3E}">
        <p14:creationId xmlns:p14="http://schemas.microsoft.com/office/powerpoint/2010/main" val="8144705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15</a:t>
            </a:fld>
            <a:endParaRPr lang="en-US"/>
          </a:p>
        </p:txBody>
      </p:sp>
    </p:spTree>
    <p:extLst>
      <p:ext uri="{BB962C8B-B14F-4D97-AF65-F5344CB8AC3E}">
        <p14:creationId xmlns:p14="http://schemas.microsoft.com/office/powerpoint/2010/main" val="18144933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16</a:t>
            </a:fld>
            <a:endParaRPr lang="en-US"/>
          </a:p>
        </p:txBody>
      </p:sp>
    </p:spTree>
    <p:extLst>
      <p:ext uri="{BB962C8B-B14F-4D97-AF65-F5344CB8AC3E}">
        <p14:creationId xmlns:p14="http://schemas.microsoft.com/office/powerpoint/2010/main" val="682711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18</a:t>
            </a:fld>
            <a:endParaRPr lang="en-US"/>
          </a:p>
        </p:txBody>
      </p:sp>
    </p:spTree>
    <p:extLst>
      <p:ext uri="{BB962C8B-B14F-4D97-AF65-F5344CB8AC3E}">
        <p14:creationId xmlns:p14="http://schemas.microsoft.com/office/powerpoint/2010/main" val="3714839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19</a:t>
            </a:fld>
            <a:endParaRPr lang="en-US"/>
          </a:p>
        </p:txBody>
      </p:sp>
    </p:spTree>
    <p:extLst>
      <p:ext uri="{BB962C8B-B14F-4D97-AF65-F5344CB8AC3E}">
        <p14:creationId xmlns:p14="http://schemas.microsoft.com/office/powerpoint/2010/main" val="1540457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20</a:t>
            </a:fld>
            <a:endParaRPr lang="en-US"/>
          </a:p>
        </p:txBody>
      </p:sp>
    </p:spTree>
    <p:extLst>
      <p:ext uri="{BB962C8B-B14F-4D97-AF65-F5344CB8AC3E}">
        <p14:creationId xmlns:p14="http://schemas.microsoft.com/office/powerpoint/2010/main" val="28087530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21</a:t>
            </a:fld>
            <a:endParaRPr lang="en-US"/>
          </a:p>
        </p:txBody>
      </p:sp>
    </p:spTree>
    <p:extLst>
      <p:ext uri="{BB962C8B-B14F-4D97-AF65-F5344CB8AC3E}">
        <p14:creationId xmlns:p14="http://schemas.microsoft.com/office/powerpoint/2010/main" val="33520867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22</a:t>
            </a:fld>
            <a:endParaRPr lang="en-US"/>
          </a:p>
        </p:txBody>
      </p:sp>
    </p:spTree>
    <p:extLst>
      <p:ext uri="{BB962C8B-B14F-4D97-AF65-F5344CB8AC3E}">
        <p14:creationId xmlns:p14="http://schemas.microsoft.com/office/powerpoint/2010/main" val="3018275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23</a:t>
            </a:fld>
            <a:endParaRPr lang="en-US"/>
          </a:p>
        </p:txBody>
      </p:sp>
    </p:spTree>
    <p:extLst>
      <p:ext uri="{BB962C8B-B14F-4D97-AF65-F5344CB8AC3E}">
        <p14:creationId xmlns:p14="http://schemas.microsoft.com/office/powerpoint/2010/main" val="13114209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24</a:t>
            </a:fld>
            <a:endParaRPr lang="en-US"/>
          </a:p>
        </p:txBody>
      </p:sp>
    </p:spTree>
    <p:extLst>
      <p:ext uri="{BB962C8B-B14F-4D97-AF65-F5344CB8AC3E}">
        <p14:creationId xmlns:p14="http://schemas.microsoft.com/office/powerpoint/2010/main" val="5071159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25</a:t>
            </a:fld>
            <a:endParaRPr lang="en-US"/>
          </a:p>
        </p:txBody>
      </p:sp>
    </p:spTree>
    <p:extLst>
      <p:ext uri="{BB962C8B-B14F-4D97-AF65-F5344CB8AC3E}">
        <p14:creationId xmlns:p14="http://schemas.microsoft.com/office/powerpoint/2010/main" val="34302648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26</a:t>
            </a:fld>
            <a:endParaRPr lang="en-US"/>
          </a:p>
        </p:txBody>
      </p:sp>
    </p:spTree>
    <p:extLst>
      <p:ext uri="{BB962C8B-B14F-4D97-AF65-F5344CB8AC3E}">
        <p14:creationId xmlns:p14="http://schemas.microsoft.com/office/powerpoint/2010/main" val="36812070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27</a:t>
            </a:fld>
            <a:endParaRPr lang="en-US"/>
          </a:p>
        </p:txBody>
      </p:sp>
    </p:spTree>
    <p:extLst>
      <p:ext uri="{BB962C8B-B14F-4D97-AF65-F5344CB8AC3E}">
        <p14:creationId xmlns:p14="http://schemas.microsoft.com/office/powerpoint/2010/main" val="4189121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28</a:t>
            </a:fld>
            <a:endParaRPr lang="en-US"/>
          </a:p>
        </p:txBody>
      </p:sp>
    </p:spTree>
    <p:extLst>
      <p:ext uri="{BB962C8B-B14F-4D97-AF65-F5344CB8AC3E}">
        <p14:creationId xmlns:p14="http://schemas.microsoft.com/office/powerpoint/2010/main" val="12978125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29</a:t>
            </a:fld>
            <a:endParaRPr lang="en-US"/>
          </a:p>
        </p:txBody>
      </p:sp>
    </p:spTree>
    <p:extLst>
      <p:ext uri="{BB962C8B-B14F-4D97-AF65-F5344CB8AC3E}">
        <p14:creationId xmlns:p14="http://schemas.microsoft.com/office/powerpoint/2010/main" val="22107420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30</a:t>
            </a:fld>
            <a:endParaRPr lang="en-US"/>
          </a:p>
        </p:txBody>
      </p:sp>
    </p:spTree>
    <p:extLst>
      <p:ext uri="{BB962C8B-B14F-4D97-AF65-F5344CB8AC3E}">
        <p14:creationId xmlns:p14="http://schemas.microsoft.com/office/powerpoint/2010/main" val="20028937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32</a:t>
            </a:fld>
            <a:endParaRPr lang="en-US"/>
          </a:p>
        </p:txBody>
      </p:sp>
    </p:spTree>
    <p:extLst>
      <p:ext uri="{BB962C8B-B14F-4D97-AF65-F5344CB8AC3E}">
        <p14:creationId xmlns:p14="http://schemas.microsoft.com/office/powerpoint/2010/main" val="22429604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34</a:t>
            </a:fld>
            <a:endParaRPr lang="en-US"/>
          </a:p>
        </p:txBody>
      </p:sp>
    </p:spTree>
    <p:extLst>
      <p:ext uri="{BB962C8B-B14F-4D97-AF65-F5344CB8AC3E}">
        <p14:creationId xmlns:p14="http://schemas.microsoft.com/office/powerpoint/2010/main" val="19623652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38</a:t>
            </a:fld>
            <a:endParaRPr lang="en-US"/>
          </a:p>
        </p:txBody>
      </p:sp>
    </p:spTree>
    <p:extLst>
      <p:ext uri="{BB962C8B-B14F-4D97-AF65-F5344CB8AC3E}">
        <p14:creationId xmlns:p14="http://schemas.microsoft.com/office/powerpoint/2010/main" val="7024370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39</a:t>
            </a:fld>
            <a:endParaRPr lang="en-US"/>
          </a:p>
        </p:txBody>
      </p:sp>
    </p:spTree>
    <p:extLst>
      <p:ext uri="{BB962C8B-B14F-4D97-AF65-F5344CB8AC3E}">
        <p14:creationId xmlns:p14="http://schemas.microsoft.com/office/powerpoint/2010/main" val="31460258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42</a:t>
            </a:fld>
            <a:endParaRPr lang="en-US"/>
          </a:p>
        </p:txBody>
      </p:sp>
    </p:spTree>
    <p:extLst>
      <p:ext uri="{BB962C8B-B14F-4D97-AF65-F5344CB8AC3E}">
        <p14:creationId xmlns:p14="http://schemas.microsoft.com/office/powerpoint/2010/main" val="34133004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43</a:t>
            </a:fld>
            <a:endParaRPr lang="en-US"/>
          </a:p>
        </p:txBody>
      </p:sp>
    </p:spTree>
    <p:extLst>
      <p:ext uri="{BB962C8B-B14F-4D97-AF65-F5344CB8AC3E}">
        <p14:creationId xmlns:p14="http://schemas.microsoft.com/office/powerpoint/2010/main" val="8697160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44</a:t>
            </a:fld>
            <a:endParaRPr lang="en-US"/>
          </a:p>
        </p:txBody>
      </p:sp>
    </p:spTree>
    <p:extLst>
      <p:ext uri="{BB962C8B-B14F-4D97-AF65-F5344CB8AC3E}">
        <p14:creationId xmlns:p14="http://schemas.microsoft.com/office/powerpoint/2010/main" val="7495541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45</a:t>
            </a:fld>
            <a:endParaRPr lang="en-US"/>
          </a:p>
        </p:txBody>
      </p:sp>
    </p:spTree>
    <p:extLst>
      <p:ext uri="{BB962C8B-B14F-4D97-AF65-F5344CB8AC3E}">
        <p14:creationId xmlns:p14="http://schemas.microsoft.com/office/powerpoint/2010/main" val="37501812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46</a:t>
            </a:fld>
            <a:endParaRPr lang="en-US"/>
          </a:p>
        </p:txBody>
      </p:sp>
    </p:spTree>
    <p:extLst>
      <p:ext uri="{BB962C8B-B14F-4D97-AF65-F5344CB8AC3E}">
        <p14:creationId xmlns:p14="http://schemas.microsoft.com/office/powerpoint/2010/main" val="16488146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47</a:t>
            </a:fld>
            <a:endParaRPr lang="en-US"/>
          </a:p>
        </p:txBody>
      </p:sp>
    </p:spTree>
    <p:extLst>
      <p:ext uri="{BB962C8B-B14F-4D97-AF65-F5344CB8AC3E}">
        <p14:creationId xmlns:p14="http://schemas.microsoft.com/office/powerpoint/2010/main" val="41951775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48</a:t>
            </a:fld>
            <a:endParaRPr lang="en-US"/>
          </a:p>
        </p:txBody>
      </p:sp>
    </p:spTree>
    <p:extLst>
      <p:ext uri="{BB962C8B-B14F-4D97-AF65-F5344CB8AC3E}">
        <p14:creationId xmlns:p14="http://schemas.microsoft.com/office/powerpoint/2010/main" val="13462452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9144000" cy="51435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52388"/>
            <a:ext cx="9013825" cy="5019675"/>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087438"/>
            <a:ext cx="9021763" cy="1144587"/>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047750"/>
            <a:ext cx="9021763" cy="90488"/>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232025"/>
            <a:ext cx="9021763" cy="84138"/>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2400300"/>
            <a:ext cx="6400800" cy="120015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129448"/>
            <a:ext cx="8229600" cy="1102519"/>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fld id="{F4DE7241-DCD0-4A07-802E-72FA10669638}" type="datetime1">
              <a:rPr lang="en-US" smtClean="0"/>
              <a:pPr>
                <a:defRPr/>
              </a:pPr>
              <a:t>10/2/2015</a:t>
            </a:fld>
            <a:endParaRPr lang="en-US" dirty="0"/>
          </a:p>
        </p:txBody>
      </p:sp>
      <p:sp>
        <p:nvSpPr>
          <p:cNvPr id="12" name="Footer Placeholder 16"/>
          <p:cNvSpPr>
            <a:spLocks noGrp="1"/>
          </p:cNvSpPr>
          <p:nvPr>
            <p:ph type="ftr" sz="quarter" idx="11"/>
          </p:nvPr>
        </p:nvSpPr>
        <p:spPr/>
        <p:txBody>
          <a:bodyPr/>
          <a:lstStyle>
            <a:lvl1pPr>
              <a:defRPr/>
            </a:lvl1pPr>
          </a:lstStyle>
          <a:p>
            <a:pPr>
              <a:defRPr/>
            </a:pPr>
            <a:r>
              <a:rPr lang="en-US" smtClean="0"/>
              <a:t>MEPB:Q2/Half Year Y2015 Budget Performance Appraisal</a:t>
            </a:r>
            <a:endParaRPr lang="en-US" dirty="0"/>
          </a:p>
        </p:txBody>
      </p:sp>
      <p:sp>
        <p:nvSpPr>
          <p:cNvPr id="13" name="Slide Number Placeholder 28"/>
          <p:cNvSpPr>
            <a:spLocks noGrp="1"/>
          </p:cNvSpPr>
          <p:nvPr>
            <p:ph type="sldNum" sz="quarter" idx="12"/>
          </p:nvPr>
        </p:nvSpPr>
        <p:spPr/>
        <p:txBody>
          <a:bodyPr/>
          <a:lstStyle>
            <a:lvl1pPr>
              <a:defRPr sz="1400">
                <a:solidFill>
                  <a:srgbClr val="FFFFFF"/>
                </a:solidFill>
              </a:defRPr>
            </a:lvl1pPr>
          </a:lstStyle>
          <a:p>
            <a:pPr>
              <a:defRPr/>
            </a:pPr>
            <a:fld id="{B5724760-75DB-4F01-874C-ED40E31B2DCD}"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085850"/>
            <a:ext cx="7772400"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6B6624B-1E4F-415F-8D9C-7D89EDCDB481}" type="datetime1">
              <a:rPr lang="en-US" smtClean="0"/>
              <a:pPr>
                <a:defRPr/>
              </a:pPr>
              <a:t>10/2/2015</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smtClean="0"/>
              <a:t>MEPB:Q2/Half Year Y2015 Budget Performance Appraisal</a:t>
            </a:r>
            <a:endParaRPr lang="en-US" dirty="0"/>
          </a:p>
        </p:txBody>
      </p:sp>
      <p:sp>
        <p:nvSpPr>
          <p:cNvPr id="6" name="Slide Number Placeholder 22"/>
          <p:cNvSpPr>
            <a:spLocks noGrp="1"/>
          </p:cNvSpPr>
          <p:nvPr>
            <p:ph type="sldNum" sz="quarter" idx="12"/>
          </p:nvPr>
        </p:nvSpPr>
        <p:spPr/>
        <p:txBody>
          <a:bodyPr/>
          <a:lstStyle>
            <a:lvl1pPr>
              <a:defRPr/>
            </a:lvl1pPr>
          </a:lstStyle>
          <a:p>
            <a:pPr>
              <a:defRPr/>
            </a:pPr>
            <a:fld id="{9B36653D-785B-486C-A4E5-0689D472AF01}" type="slidenum">
              <a:rPr lang="en-US"/>
              <a:pPr>
                <a:defRPr/>
              </a:pPr>
              <a:t>‹#›</a:t>
            </a:fld>
            <a:endParaRPr lang="en-US" dirty="0"/>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p:nvSpPr>
        <p:spPr>
          <a:xfrm>
            <a:off x="0" y="0"/>
            <a:ext cx="9144000" cy="51435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52316"/>
            <a:ext cx="9013372" cy="501915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1782763"/>
            <a:ext cx="9013825" cy="68262"/>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1755775"/>
            <a:ext cx="9013825" cy="34925"/>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1851025"/>
            <a:ext cx="9015412" cy="349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714376"/>
            <a:ext cx="7772400" cy="1021556"/>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1910953"/>
            <a:ext cx="7772400" cy="1003697"/>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fld id="{F1CE8137-2EC0-4DE4-AF52-0D975D395DC8}" type="datetime1">
              <a:rPr lang="en-US" smtClean="0"/>
              <a:pPr>
                <a:defRPr/>
              </a:pPr>
              <a:t>10/2/2015</a:t>
            </a:fld>
            <a:endParaRPr lang="en-US"/>
          </a:p>
        </p:txBody>
      </p:sp>
      <p:sp>
        <p:nvSpPr>
          <p:cNvPr id="10" name="Footer Placeholder 4"/>
          <p:cNvSpPr>
            <a:spLocks noGrp="1"/>
          </p:cNvSpPr>
          <p:nvPr>
            <p:ph type="ftr" sz="quarter" idx="11"/>
          </p:nvPr>
        </p:nvSpPr>
        <p:spPr>
          <a:xfrm>
            <a:off x="800100" y="4629150"/>
            <a:ext cx="4000500" cy="342900"/>
          </a:xfrm>
        </p:spPr>
        <p:txBody>
          <a:bodyPr/>
          <a:lstStyle>
            <a:lvl1pPr>
              <a:defRPr/>
            </a:lvl1pPr>
          </a:lstStyle>
          <a:p>
            <a:pPr>
              <a:defRPr/>
            </a:pPr>
            <a:r>
              <a:rPr lang="en-US" smtClean="0"/>
              <a:t>MEPB:Q2/Half Year Y2015 Budget Performance Appraisal</a:t>
            </a:r>
            <a:endParaRPr lang="en-US" dirty="0"/>
          </a:p>
        </p:txBody>
      </p:sp>
      <p:sp>
        <p:nvSpPr>
          <p:cNvPr id="11" name="Slide Number Placeholder 5"/>
          <p:cNvSpPr>
            <a:spLocks noGrp="1"/>
          </p:cNvSpPr>
          <p:nvPr>
            <p:ph type="sldNum" sz="quarter" idx="12"/>
          </p:nvPr>
        </p:nvSpPr>
        <p:spPr>
          <a:xfrm>
            <a:off x="146050" y="4656138"/>
            <a:ext cx="457200" cy="342900"/>
          </a:xfrm>
        </p:spPr>
        <p:txBody>
          <a:bodyPr/>
          <a:lstStyle>
            <a:lvl1pPr>
              <a:defRPr/>
            </a:lvl1pPr>
          </a:lstStyle>
          <a:p>
            <a:pPr>
              <a:defRPr/>
            </a:pPr>
            <a:fld id="{3BF902A0-5217-4F83-9AA2-98A3C38B1CC1}"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085850"/>
            <a:ext cx="3749040"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085850"/>
            <a:ext cx="3749040"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E9B0711F-AB08-46CE-9692-CB9DFF5ABBB7}" type="datetime1">
              <a:rPr lang="en-US" smtClean="0"/>
              <a:pPr>
                <a:defRPr/>
              </a:pPr>
              <a:t>10/2/2015</a:t>
            </a:fld>
            <a:endParaRPr lang="en-US" dirty="0"/>
          </a:p>
        </p:txBody>
      </p:sp>
      <p:sp>
        <p:nvSpPr>
          <p:cNvPr id="6" name="Footer Placeholder 2"/>
          <p:cNvSpPr>
            <a:spLocks noGrp="1"/>
          </p:cNvSpPr>
          <p:nvPr>
            <p:ph type="ftr" sz="quarter" idx="11"/>
          </p:nvPr>
        </p:nvSpPr>
        <p:spPr/>
        <p:txBody>
          <a:bodyPr/>
          <a:lstStyle>
            <a:lvl1pPr>
              <a:defRPr/>
            </a:lvl1pPr>
          </a:lstStyle>
          <a:p>
            <a:pPr>
              <a:defRPr/>
            </a:pPr>
            <a:r>
              <a:rPr lang="en-US" smtClean="0"/>
              <a:t>MEPB:Q2/Half Year Y2015 Budget Performance Appraisal</a:t>
            </a:r>
            <a:endParaRPr lang="en-US" dirty="0"/>
          </a:p>
        </p:txBody>
      </p:sp>
      <p:sp>
        <p:nvSpPr>
          <p:cNvPr id="7" name="Slide Number Placeholder 22"/>
          <p:cNvSpPr>
            <a:spLocks noGrp="1"/>
          </p:cNvSpPr>
          <p:nvPr>
            <p:ph type="sldNum" sz="quarter" idx="12"/>
          </p:nvPr>
        </p:nvSpPr>
        <p:spPr/>
        <p:txBody>
          <a:bodyPr/>
          <a:lstStyle>
            <a:lvl1pPr>
              <a:defRPr/>
            </a:lvl1pPr>
          </a:lstStyle>
          <a:p>
            <a:pPr>
              <a:defRPr/>
            </a:pPr>
            <a:fld id="{9E0003F6-7D88-467E-A2DA-6D944B25B5BA}" type="slidenum">
              <a:rPr lang="en-US"/>
              <a:pPr>
                <a:defRPr/>
              </a:pPr>
              <a:t>‹#›</a:t>
            </a:fld>
            <a:endParaRPr lang="en-US" dirty="0"/>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04788"/>
            <a:ext cx="77724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085850"/>
            <a:ext cx="3733800" cy="5715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085850"/>
            <a:ext cx="3733800" cy="5715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1685925"/>
            <a:ext cx="3733800" cy="2914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1685925"/>
            <a:ext cx="3733800" cy="2914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6B160128-7C1F-447F-99EC-97138EEED11E}" type="datetime1">
              <a:rPr lang="en-US" smtClean="0"/>
              <a:pPr>
                <a:defRPr/>
              </a:pPr>
              <a:t>10/2/2015</a:t>
            </a:fld>
            <a:endParaRPr lang="en-US" dirty="0"/>
          </a:p>
        </p:txBody>
      </p:sp>
      <p:sp>
        <p:nvSpPr>
          <p:cNvPr id="8" name="Footer Placeholder 2"/>
          <p:cNvSpPr>
            <a:spLocks noGrp="1"/>
          </p:cNvSpPr>
          <p:nvPr>
            <p:ph type="ftr" sz="quarter" idx="11"/>
          </p:nvPr>
        </p:nvSpPr>
        <p:spPr/>
        <p:txBody>
          <a:bodyPr/>
          <a:lstStyle>
            <a:lvl1pPr>
              <a:defRPr/>
            </a:lvl1pPr>
          </a:lstStyle>
          <a:p>
            <a:pPr>
              <a:defRPr/>
            </a:pPr>
            <a:r>
              <a:rPr lang="en-US" smtClean="0"/>
              <a:t>MEPB:Q2/Half Year Y2015 Budget Performance Appraisal</a:t>
            </a:r>
            <a:endParaRPr lang="en-US" dirty="0"/>
          </a:p>
        </p:txBody>
      </p:sp>
      <p:sp>
        <p:nvSpPr>
          <p:cNvPr id="9" name="Slide Number Placeholder 22"/>
          <p:cNvSpPr>
            <a:spLocks noGrp="1"/>
          </p:cNvSpPr>
          <p:nvPr>
            <p:ph type="sldNum" sz="quarter" idx="12"/>
          </p:nvPr>
        </p:nvSpPr>
        <p:spPr/>
        <p:txBody>
          <a:bodyPr/>
          <a:lstStyle>
            <a:lvl1pPr>
              <a:defRPr/>
            </a:lvl1pPr>
          </a:lstStyle>
          <a:p>
            <a:pPr>
              <a:defRPr/>
            </a:pPr>
            <a:fld id="{904C9B64-3AE1-4F9C-AD45-73B979751AA5}" type="slidenum">
              <a:rPr lang="en-US"/>
              <a:pPr>
                <a:defRPr/>
              </a:pPr>
              <a:t>‹#›</a:t>
            </a:fld>
            <a:endParaRPr lang="en-US" dirty="0"/>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BD690AEF-293D-499D-882A-CCE513DE0BAE}" type="datetime1">
              <a:rPr lang="en-US" smtClean="0"/>
              <a:pPr>
                <a:defRPr/>
              </a:pPr>
              <a:t>10/2/2015</a:t>
            </a:fld>
            <a:endParaRPr lang="en-US" dirty="0"/>
          </a:p>
        </p:txBody>
      </p:sp>
      <p:sp>
        <p:nvSpPr>
          <p:cNvPr id="4" name="Footer Placeholder 2"/>
          <p:cNvSpPr>
            <a:spLocks noGrp="1"/>
          </p:cNvSpPr>
          <p:nvPr>
            <p:ph type="ftr" sz="quarter" idx="11"/>
          </p:nvPr>
        </p:nvSpPr>
        <p:spPr/>
        <p:txBody>
          <a:bodyPr/>
          <a:lstStyle>
            <a:lvl1pPr>
              <a:defRPr/>
            </a:lvl1pPr>
          </a:lstStyle>
          <a:p>
            <a:pPr>
              <a:defRPr/>
            </a:pPr>
            <a:r>
              <a:rPr lang="en-US" smtClean="0"/>
              <a:t>MEPB:Q2/Half Year Y2015 Budget Performance Appraisal</a:t>
            </a:r>
            <a:endParaRPr lang="en-US" dirty="0"/>
          </a:p>
        </p:txBody>
      </p:sp>
      <p:sp>
        <p:nvSpPr>
          <p:cNvPr id="5" name="Slide Number Placeholder 22"/>
          <p:cNvSpPr>
            <a:spLocks noGrp="1"/>
          </p:cNvSpPr>
          <p:nvPr>
            <p:ph type="sldNum" sz="quarter" idx="12"/>
          </p:nvPr>
        </p:nvSpPr>
        <p:spPr/>
        <p:txBody>
          <a:bodyPr/>
          <a:lstStyle>
            <a:lvl1pPr>
              <a:defRPr/>
            </a:lvl1pPr>
          </a:lstStyle>
          <a:p>
            <a:pPr>
              <a:defRPr/>
            </a:pPr>
            <a:fld id="{A92B96E7-4477-46EB-A013-69610228C7E4}" type="slidenum">
              <a:rPr lang="en-US"/>
              <a:pPr>
                <a:defRPr/>
              </a:pPr>
              <a:t>‹#›</a:t>
            </a:fld>
            <a:endParaRPr lang="en-US" dirty="0"/>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A002E80A-AD7B-4FC5-A1F4-C59278046338}" type="datetime1">
              <a:rPr lang="en-US" smtClean="0"/>
              <a:pPr>
                <a:defRPr/>
              </a:pPr>
              <a:t>10/2/2015</a:t>
            </a:fld>
            <a:endParaRPr lang="en-US" dirty="0"/>
          </a:p>
        </p:txBody>
      </p:sp>
      <p:sp>
        <p:nvSpPr>
          <p:cNvPr id="3" name="Footer Placeholder 2"/>
          <p:cNvSpPr>
            <a:spLocks noGrp="1"/>
          </p:cNvSpPr>
          <p:nvPr>
            <p:ph type="ftr" sz="quarter" idx="11"/>
          </p:nvPr>
        </p:nvSpPr>
        <p:spPr>
          <a:xfrm>
            <a:off x="838200" y="4705350"/>
            <a:ext cx="4800600" cy="342900"/>
          </a:xfrm>
        </p:spPr>
        <p:txBody>
          <a:bodyPr/>
          <a:lstStyle>
            <a:lvl1pPr>
              <a:defRPr sz="1100"/>
            </a:lvl1pPr>
          </a:lstStyle>
          <a:p>
            <a:pPr>
              <a:defRPr/>
            </a:pPr>
            <a:r>
              <a:rPr lang="en-US" smtClean="0"/>
              <a:t>MEPB:Q2/Half Year Y2015 Budget Performance Appraisal</a:t>
            </a:r>
            <a:endParaRPr lang="en-US" dirty="0"/>
          </a:p>
        </p:txBody>
      </p:sp>
      <p:sp>
        <p:nvSpPr>
          <p:cNvPr id="4" name="Slide Number Placeholder 22"/>
          <p:cNvSpPr>
            <a:spLocks noGrp="1"/>
          </p:cNvSpPr>
          <p:nvPr>
            <p:ph type="sldNum" sz="quarter" idx="12"/>
          </p:nvPr>
        </p:nvSpPr>
        <p:spPr/>
        <p:txBody>
          <a:bodyPr/>
          <a:lstStyle>
            <a:lvl1pPr>
              <a:defRPr/>
            </a:lvl1pPr>
          </a:lstStyle>
          <a:p>
            <a:pPr>
              <a:defRPr/>
            </a:pPr>
            <a:fld id="{88B60C3A-BFD0-493C-A48B-C22769291EE9}" type="slidenum">
              <a:rPr lang="en-US"/>
              <a:pPr>
                <a:defRPr/>
              </a:pPr>
              <a:t>‹#›</a:t>
            </a:fld>
            <a:endParaRPr lang="en-US" dirty="0"/>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51435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52388"/>
            <a:ext cx="9013825" cy="5019675"/>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04788"/>
            <a:ext cx="7772400" cy="85725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200150"/>
            <a:ext cx="1905000" cy="337185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200150"/>
            <a:ext cx="5715000" cy="33718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DF79A0CD-C63E-4133-B855-B6ECAFFB2612}" type="datetime1">
              <a:rPr lang="en-US" smtClean="0"/>
              <a:pPr>
                <a:defRPr/>
              </a:pPr>
              <a:t>10/2/2015</a:t>
            </a:fld>
            <a:endParaRPr lang="en-US" dirty="0"/>
          </a:p>
        </p:txBody>
      </p:sp>
      <p:sp>
        <p:nvSpPr>
          <p:cNvPr id="8" name="Footer Placeholder 5"/>
          <p:cNvSpPr>
            <a:spLocks noGrp="1"/>
          </p:cNvSpPr>
          <p:nvPr>
            <p:ph type="ftr" sz="quarter" idx="11"/>
          </p:nvPr>
        </p:nvSpPr>
        <p:spPr/>
        <p:txBody>
          <a:bodyPr/>
          <a:lstStyle>
            <a:lvl1pPr>
              <a:defRPr/>
            </a:lvl1pPr>
          </a:lstStyle>
          <a:p>
            <a:pPr>
              <a:defRPr/>
            </a:pPr>
            <a:r>
              <a:rPr lang="en-US" smtClean="0"/>
              <a:t>MEPB:Q2/Half Year Y2015 Budget Performance Appraisal</a:t>
            </a:r>
            <a:endParaRPr lang="en-US" dirty="0"/>
          </a:p>
        </p:txBody>
      </p:sp>
      <p:sp>
        <p:nvSpPr>
          <p:cNvPr id="9" name="Slide Number Placeholder 6"/>
          <p:cNvSpPr>
            <a:spLocks noGrp="1"/>
          </p:cNvSpPr>
          <p:nvPr>
            <p:ph type="sldNum" sz="quarter" idx="12"/>
          </p:nvPr>
        </p:nvSpPr>
        <p:spPr/>
        <p:txBody>
          <a:bodyPr/>
          <a:lstStyle>
            <a:lvl1pPr>
              <a:defRPr/>
            </a:lvl1pPr>
          </a:lstStyle>
          <a:p>
            <a:pPr>
              <a:defRPr/>
            </a:pPr>
            <a:fld id="{B5BB3F82-8F2B-4156-9699-7BE62023D671}" type="slidenum">
              <a:rPr lang="en-US"/>
              <a:pPr>
                <a:defRPr/>
              </a:pPr>
              <a:t>‹#›</a:t>
            </a:fld>
            <a:endParaRPr lang="en-US" dirty="0"/>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3513138"/>
            <a:ext cx="9007475" cy="68262"/>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3487738"/>
            <a:ext cx="9007475" cy="34925"/>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3579813"/>
            <a:ext cx="9007475" cy="3651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3675413"/>
            <a:ext cx="7315200" cy="391716"/>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4084369"/>
            <a:ext cx="7315200" cy="51435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9" y="50006"/>
            <a:ext cx="9001873" cy="3436144"/>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2CEA3F2C-9532-4802-94E5-B83B72178697}" type="datetime1">
              <a:rPr lang="en-US" smtClean="0"/>
              <a:pPr>
                <a:defRPr/>
              </a:pPr>
              <a:t>10/2/2015</a:t>
            </a:fld>
            <a:endParaRPr lang="en-US"/>
          </a:p>
        </p:txBody>
      </p:sp>
      <p:sp>
        <p:nvSpPr>
          <p:cNvPr id="9" name="Footer Placeholder 5"/>
          <p:cNvSpPr>
            <a:spLocks noGrp="1"/>
          </p:cNvSpPr>
          <p:nvPr>
            <p:ph type="ftr" sz="quarter" idx="11"/>
          </p:nvPr>
        </p:nvSpPr>
        <p:spPr>
          <a:xfrm>
            <a:off x="914400" y="4629150"/>
            <a:ext cx="3886200" cy="342900"/>
          </a:xfrm>
        </p:spPr>
        <p:txBody>
          <a:bodyPr/>
          <a:lstStyle>
            <a:lvl1pPr>
              <a:defRPr/>
            </a:lvl1pPr>
          </a:lstStyle>
          <a:p>
            <a:pPr>
              <a:defRPr/>
            </a:pPr>
            <a:r>
              <a:rPr lang="en-US" smtClean="0"/>
              <a:t>MEPB:Q2/Half Year Y2015 Budget Performance Appraisal</a:t>
            </a:r>
            <a:endParaRPr lang="en-US" dirty="0"/>
          </a:p>
        </p:txBody>
      </p:sp>
      <p:sp>
        <p:nvSpPr>
          <p:cNvPr id="10" name="Slide Number Placeholder 6"/>
          <p:cNvSpPr>
            <a:spLocks noGrp="1"/>
          </p:cNvSpPr>
          <p:nvPr>
            <p:ph type="sldNum" sz="quarter" idx="12"/>
          </p:nvPr>
        </p:nvSpPr>
        <p:spPr>
          <a:xfrm>
            <a:off x="146050" y="4656138"/>
            <a:ext cx="457200" cy="342900"/>
          </a:xfrm>
        </p:spPr>
        <p:txBody>
          <a:bodyPr/>
          <a:lstStyle>
            <a:lvl1pPr>
              <a:defRPr/>
            </a:lvl1pPr>
          </a:lstStyle>
          <a:p>
            <a:pPr>
              <a:defRPr/>
            </a:pPr>
            <a:fld id="{C39BC567-E365-4C5F-8ADD-E26D233361D6}" type="slidenum">
              <a:rPr lang="en-US"/>
              <a:pPr>
                <a:defRPr/>
              </a:pPr>
              <a:t>‹#›</a:t>
            </a:fld>
            <a:endParaRPr lang="en-US" dirty="0"/>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8B1B6A7E-3500-4699-82B7-39B7CCE3D87C}" type="datetime1">
              <a:rPr lang="en-US" smtClean="0"/>
              <a:pPr>
                <a:defRPr/>
              </a:pPr>
              <a:t>10/2/2015</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smtClean="0"/>
              <a:t>MEPB:Q2/Half Year Y2015 Budget Performance Appraisal</a:t>
            </a:r>
            <a:endParaRPr lang="en-US" dirty="0"/>
          </a:p>
        </p:txBody>
      </p:sp>
      <p:sp>
        <p:nvSpPr>
          <p:cNvPr id="6" name="Slide Number Placeholder 22"/>
          <p:cNvSpPr>
            <a:spLocks noGrp="1"/>
          </p:cNvSpPr>
          <p:nvPr>
            <p:ph type="sldNum" sz="quarter" idx="12"/>
          </p:nvPr>
        </p:nvSpPr>
        <p:spPr/>
        <p:txBody>
          <a:bodyPr/>
          <a:lstStyle>
            <a:lvl1pPr>
              <a:defRPr/>
            </a:lvl1pPr>
          </a:lstStyle>
          <a:p>
            <a:pPr>
              <a:defRPr/>
            </a:pPr>
            <a:fld id="{05DFF0C6-AD33-4CF2-8FAE-CC04537497FB}" type="slidenum">
              <a:rPr lang="en-US"/>
              <a:pPr>
                <a:defRPr/>
              </a:pPr>
              <a:t>‹#›</a:t>
            </a:fld>
            <a:endParaRPr lang="en-US" dirty="0"/>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1"/>
            <a:ext cx="201168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05980"/>
            <a:ext cx="55626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B1CA3993-7E6A-4277-B517-5F2D58C9BF73}" type="datetime1">
              <a:rPr lang="en-US" smtClean="0"/>
              <a:pPr>
                <a:defRPr/>
              </a:pPr>
              <a:t>10/2/2015</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smtClean="0"/>
              <a:t>MEPB:Q2/Half Year Y2015 Budget Performance Appraisal</a:t>
            </a:r>
            <a:endParaRPr lang="en-US" dirty="0"/>
          </a:p>
        </p:txBody>
      </p:sp>
      <p:sp>
        <p:nvSpPr>
          <p:cNvPr id="6" name="Slide Number Placeholder 22"/>
          <p:cNvSpPr>
            <a:spLocks noGrp="1"/>
          </p:cNvSpPr>
          <p:nvPr>
            <p:ph type="sldNum" sz="quarter" idx="12"/>
          </p:nvPr>
        </p:nvSpPr>
        <p:spPr/>
        <p:txBody>
          <a:bodyPr/>
          <a:lstStyle>
            <a:lvl1pPr>
              <a:defRPr/>
            </a:lvl1pPr>
          </a:lstStyle>
          <a:p>
            <a:pPr>
              <a:defRPr/>
            </a:pPr>
            <a:fld id="{11E2CCDF-8B0C-4F3A-B2DF-D6D62583FA6B}" type="slidenum">
              <a:rPr lang="en-US"/>
              <a:pPr>
                <a:defRPr/>
              </a:pPr>
              <a:t>‹#›</a:t>
            </a:fld>
            <a:endParaRPr lang="en-US" dirty="0"/>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85725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200151"/>
            <a:ext cx="8229600" cy="3394472"/>
          </a:xfrm>
        </p:spPr>
        <p:txBody>
          <a:bodyPr>
            <a:normAutofit/>
          </a:bodyPr>
          <a:lstStyle/>
          <a:p>
            <a:pPr lvl="0"/>
            <a:endParaRPr lang="en-GB" noProof="0" smtClean="0"/>
          </a:p>
        </p:txBody>
      </p:sp>
      <p:sp>
        <p:nvSpPr>
          <p:cNvPr id="4" name="Date Placeholder 13"/>
          <p:cNvSpPr>
            <a:spLocks noGrp="1"/>
          </p:cNvSpPr>
          <p:nvPr>
            <p:ph type="dt" sz="half" idx="10"/>
          </p:nvPr>
        </p:nvSpPr>
        <p:spPr/>
        <p:txBody>
          <a:bodyPr/>
          <a:lstStyle>
            <a:lvl1pPr>
              <a:defRPr/>
            </a:lvl1pPr>
          </a:lstStyle>
          <a:p>
            <a:pPr>
              <a:defRPr/>
            </a:pPr>
            <a:fld id="{8E41E334-09DE-463F-AEE2-775E6C26FBEC}" type="datetime1">
              <a:rPr lang="en-US" smtClean="0"/>
              <a:pPr>
                <a:defRPr/>
              </a:pPr>
              <a:t>10/2/2015</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smtClean="0"/>
              <a:t>MEPB:Q2/Half Year Y2015 Budget Performance Appraisal</a:t>
            </a:r>
            <a:endParaRPr lang="en-US" dirty="0"/>
          </a:p>
        </p:txBody>
      </p:sp>
      <p:sp>
        <p:nvSpPr>
          <p:cNvPr id="6" name="Slide Number Placeholder 22"/>
          <p:cNvSpPr>
            <a:spLocks noGrp="1"/>
          </p:cNvSpPr>
          <p:nvPr>
            <p:ph type="sldNum" sz="quarter" idx="12"/>
          </p:nvPr>
        </p:nvSpPr>
        <p:spPr/>
        <p:txBody>
          <a:bodyPr/>
          <a:lstStyle>
            <a:lvl1pPr>
              <a:defRPr/>
            </a:lvl1pPr>
          </a:lstStyle>
          <a:p>
            <a:pPr>
              <a:defRPr/>
            </a:pPr>
            <a:fld id="{1F25BEC4-FDA3-446D-9876-CD0933323920}" type="slidenum">
              <a:rPr lang="en-US"/>
              <a:pPr>
                <a:defRPr/>
              </a:pPr>
              <a:t>‹#›</a:t>
            </a:fld>
            <a:endParaRPr lang="en-US" dirty="0"/>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0" y="0"/>
            <a:ext cx="9144000" cy="51435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52388"/>
            <a:ext cx="9013825" cy="5019675"/>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3076" name="Title Placeholder 21"/>
          <p:cNvSpPr>
            <a:spLocks noGrp="1"/>
          </p:cNvSpPr>
          <p:nvPr>
            <p:ph type="title"/>
          </p:nvPr>
        </p:nvSpPr>
        <p:spPr bwMode="auto">
          <a:xfrm>
            <a:off x="914400" y="206375"/>
            <a:ext cx="7772400" cy="85725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en-US" smtClean="0"/>
              <a:t>Click to edit Master title style</a:t>
            </a:r>
          </a:p>
        </p:txBody>
      </p:sp>
      <p:sp>
        <p:nvSpPr>
          <p:cNvPr id="3077" name="Text Placeholder 12"/>
          <p:cNvSpPr>
            <a:spLocks noGrp="1"/>
          </p:cNvSpPr>
          <p:nvPr>
            <p:ph type="body" idx="1"/>
          </p:nvPr>
        </p:nvSpPr>
        <p:spPr bwMode="auto">
          <a:xfrm>
            <a:off x="914400" y="1085850"/>
            <a:ext cx="7772400" cy="3429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172200" y="4643438"/>
            <a:ext cx="2476500" cy="357187"/>
          </a:xfrm>
          <a:prstGeom prst="rect">
            <a:avLst/>
          </a:prstGeom>
        </p:spPr>
        <p:txBody>
          <a:bodyPr anchor="ctr" anchorCtr="0"/>
          <a:lstStyle>
            <a:lvl1pPr algn="r" eaLnBrk="1" latinLnBrk="0" hangingPunct="1">
              <a:defRPr kumimoji="0" sz="1400">
                <a:solidFill>
                  <a:schemeClr val="tx2"/>
                </a:solidFill>
                <a:latin typeface="Arial" pitchFamily="34" charset="0"/>
                <a:cs typeface="Arial" pitchFamily="34" charset="0"/>
              </a:defRPr>
            </a:lvl1pPr>
          </a:lstStyle>
          <a:p>
            <a:pPr>
              <a:defRPr/>
            </a:pPr>
            <a:fld id="{30B94A91-89D5-4A96-9B39-8AD49CAC5D60}" type="datetime1">
              <a:rPr lang="en-US" smtClean="0"/>
              <a:pPr>
                <a:defRPr/>
              </a:pPr>
              <a:t>10/2/2015</a:t>
            </a:fld>
            <a:endParaRPr lang="en-US" dirty="0"/>
          </a:p>
        </p:txBody>
      </p:sp>
      <p:sp>
        <p:nvSpPr>
          <p:cNvPr id="3" name="Footer Placeholder 2"/>
          <p:cNvSpPr>
            <a:spLocks noGrp="1"/>
          </p:cNvSpPr>
          <p:nvPr>
            <p:ph type="ftr" sz="quarter" idx="3"/>
          </p:nvPr>
        </p:nvSpPr>
        <p:spPr>
          <a:xfrm>
            <a:off x="914400" y="4629150"/>
            <a:ext cx="3962400" cy="342900"/>
          </a:xfrm>
          <a:prstGeom prst="rect">
            <a:avLst/>
          </a:prstGeom>
        </p:spPr>
        <p:txBody>
          <a:bodyPr anchor="ctr" anchorCtr="0"/>
          <a:lstStyle>
            <a:lvl1pPr eaLnBrk="1" latinLnBrk="0" hangingPunct="1">
              <a:defRPr kumimoji="0" sz="1400">
                <a:solidFill>
                  <a:schemeClr val="tx2"/>
                </a:solidFill>
                <a:latin typeface="Arial" pitchFamily="34" charset="0"/>
                <a:cs typeface="Arial" pitchFamily="34" charset="0"/>
              </a:defRPr>
            </a:lvl1pPr>
          </a:lstStyle>
          <a:p>
            <a:pPr>
              <a:defRPr/>
            </a:pPr>
            <a:r>
              <a:rPr lang="en-US" smtClean="0"/>
              <a:t>MEPB:Q2/Half Year Y2015 Budget Performance Appraisal</a:t>
            </a:r>
            <a:endParaRPr lang="en-US" dirty="0"/>
          </a:p>
        </p:txBody>
      </p:sp>
      <p:sp>
        <p:nvSpPr>
          <p:cNvPr id="23" name="Slide Number Placeholder 22"/>
          <p:cNvSpPr>
            <a:spLocks noGrp="1"/>
          </p:cNvSpPr>
          <p:nvPr>
            <p:ph type="sldNum" sz="quarter" idx="4"/>
          </p:nvPr>
        </p:nvSpPr>
        <p:spPr>
          <a:xfrm>
            <a:off x="146050" y="4657725"/>
            <a:ext cx="457200" cy="3429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ABDDE797-82EB-47D7-A88C-4B4BDEF826F0}"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4485" r:id="rId1"/>
    <p:sldLayoutId id="2147484477" r:id="rId2"/>
    <p:sldLayoutId id="2147484486" r:id="rId3"/>
    <p:sldLayoutId id="2147484478" r:id="rId4"/>
    <p:sldLayoutId id="2147484479" r:id="rId5"/>
    <p:sldLayoutId id="2147484480" r:id="rId6"/>
    <p:sldLayoutId id="2147484481" r:id="rId7"/>
    <p:sldLayoutId id="2147484487" r:id="rId8"/>
    <p:sldLayoutId id="2147484488" r:id="rId9"/>
    <p:sldLayoutId id="2147484482" r:id="rId10"/>
    <p:sldLayoutId id="2147484483" r:id="rId11"/>
    <p:sldLayoutId id="2147484484" r:id="rId12"/>
  </p:sldLayoutIdLst>
  <p:transition spd="slow">
    <p:fade/>
  </p:transition>
  <p:hf hdr="0" dt="0"/>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itchFamily="34" charset="0"/>
        </a:defRPr>
      </a:lvl2pPr>
      <a:lvl3pPr algn="l" rtl="0" eaLnBrk="0" fontAlgn="base" hangingPunct="0">
        <a:spcBef>
          <a:spcPct val="0"/>
        </a:spcBef>
        <a:spcAft>
          <a:spcPct val="0"/>
        </a:spcAft>
        <a:defRPr sz="4000">
          <a:solidFill>
            <a:schemeClr val="tx2"/>
          </a:solidFill>
          <a:latin typeface="Franklin Gothic Book" pitchFamily="34" charset="0"/>
        </a:defRPr>
      </a:lvl3pPr>
      <a:lvl4pPr algn="l" rtl="0" eaLnBrk="0" fontAlgn="base" hangingPunct="0">
        <a:spcBef>
          <a:spcPct val="0"/>
        </a:spcBef>
        <a:spcAft>
          <a:spcPct val="0"/>
        </a:spcAft>
        <a:defRPr sz="4000">
          <a:solidFill>
            <a:schemeClr val="tx2"/>
          </a:solidFill>
          <a:latin typeface="Franklin Gothic Book" pitchFamily="34" charset="0"/>
        </a:defRPr>
      </a:lvl4pPr>
      <a:lvl5pPr algn="l" rtl="0" eaLnBrk="0" fontAlgn="base" hangingPunct="0">
        <a:spcBef>
          <a:spcPct val="0"/>
        </a:spcBef>
        <a:spcAft>
          <a:spcPct val="0"/>
        </a:spcAft>
        <a:defRPr sz="4000">
          <a:solidFill>
            <a:schemeClr val="tx2"/>
          </a:solidFill>
          <a:latin typeface="Franklin Gothic Book" pitchFamily="34" charset="0"/>
        </a:defRPr>
      </a:lvl5pPr>
      <a:lvl6pPr marL="457200" algn="l" rtl="0" fontAlgn="base">
        <a:spcBef>
          <a:spcPct val="0"/>
        </a:spcBef>
        <a:spcAft>
          <a:spcPct val="0"/>
        </a:spcAft>
        <a:defRPr sz="4000">
          <a:solidFill>
            <a:schemeClr val="tx2"/>
          </a:solidFill>
          <a:latin typeface="Franklin Gothic Book" pitchFamily="34" charset="0"/>
        </a:defRPr>
      </a:lvl6pPr>
      <a:lvl7pPr marL="914400" algn="l" rtl="0" fontAlgn="base">
        <a:spcBef>
          <a:spcPct val="0"/>
        </a:spcBef>
        <a:spcAft>
          <a:spcPct val="0"/>
        </a:spcAft>
        <a:defRPr sz="4000">
          <a:solidFill>
            <a:schemeClr val="tx2"/>
          </a:solidFill>
          <a:latin typeface="Franklin Gothic Book" pitchFamily="34" charset="0"/>
        </a:defRPr>
      </a:lvl7pPr>
      <a:lvl8pPr marL="1371600" algn="l" rtl="0" fontAlgn="base">
        <a:spcBef>
          <a:spcPct val="0"/>
        </a:spcBef>
        <a:spcAft>
          <a:spcPct val="0"/>
        </a:spcAft>
        <a:defRPr sz="4000">
          <a:solidFill>
            <a:schemeClr val="tx2"/>
          </a:solidFill>
          <a:latin typeface="Franklin Gothic Book" pitchFamily="34" charset="0"/>
        </a:defRPr>
      </a:lvl8pPr>
      <a:lvl9pPr marL="1828800" algn="l" rtl="0" fontAlgn="base">
        <a:spcBef>
          <a:spcPct val="0"/>
        </a:spcBef>
        <a:spcAft>
          <a:spcPct val="0"/>
        </a:spcAft>
        <a:defRPr sz="4000">
          <a:solidFill>
            <a:schemeClr val="tx2"/>
          </a:solidFill>
          <a:latin typeface="Franklin Gothic Book"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chart" Target="../charts/chart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chart" Target="../charts/char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chart" Target="../charts/chart3.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8.jpeg"/></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image" Target="../media/image30.jpeg"/></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30.jpeg"/></Relationships>
</file>

<file path=ppt/slides/_rels/slide4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4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4"/>
          <p:cNvSpPr>
            <a:spLocks noGrp="1"/>
          </p:cNvSpPr>
          <p:nvPr>
            <p:ph type="title"/>
          </p:nvPr>
        </p:nvSpPr>
        <p:spPr>
          <a:xfrm>
            <a:off x="1066800" y="285750"/>
            <a:ext cx="7620000" cy="914400"/>
          </a:xfrm>
        </p:spPr>
        <p:txBody>
          <a:bodyPr/>
          <a:lstStyle/>
          <a:p>
            <a:pPr algn="ctr" eaLnBrk="1" hangingPunct="1"/>
            <a:r>
              <a:rPr lang="en-US" sz="2400" b="1" dirty="0" smtClean="0">
                <a:solidFill>
                  <a:schemeClr val="tx1"/>
                </a:solidFill>
              </a:rPr>
              <a:t>LAGOS STATE GOVERNMENT</a:t>
            </a:r>
            <a:r>
              <a:rPr lang="en-US" sz="2000" b="1" dirty="0" smtClean="0">
                <a:solidFill>
                  <a:schemeClr val="tx1"/>
                </a:solidFill>
              </a:rPr>
              <a:t/>
            </a:r>
            <a:br>
              <a:rPr lang="en-US" sz="2000" b="1" dirty="0" smtClean="0">
                <a:solidFill>
                  <a:schemeClr val="tx1"/>
                </a:solidFill>
              </a:rPr>
            </a:br>
            <a:r>
              <a:rPr lang="en-US" sz="2000" b="1" dirty="0" smtClean="0">
                <a:solidFill>
                  <a:schemeClr val="tx1"/>
                </a:solidFill>
              </a:rPr>
              <a:t>MINISTRY OF ECONOMIC PLANNING &amp; BUDGET</a:t>
            </a:r>
          </a:p>
        </p:txBody>
      </p:sp>
      <p:sp>
        <p:nvSpPr>
          <p:cNvPr id="2" name="Content Placeholder 5"/>
          <p:cNvSpPr>
            <a:spLocks noGrp="1"/>
          </p:cNvSpPr>
          <p:nvPr>
            <p:ph type="body" idx="1"/>
          </p:nvPr>
        </p:nvSpPr>
        <p:spPr>
          <a:xfrm>
            <a:off x="1371600" y="2114550"/>
            <a:ext cx="7123113" cy="2667000"/>
          </a:xfrm>
        </p:spPr>
        <p:txBody>
          <a:bodyPr>
            <a:normAutofit/>
          </a:bodyPr>
          <a:lstStyle/>
          <a:p>
            <a:pPr algn="ctr" eaLnBrk="1" fontAlgn="auto" hangingPunct="1">
              <a:lnSpc>
                <a:spcPct val="80000"/>
              </a:lnSpc>
              <a:spcBef>
                <a:spcPts val="580"/>
              </a:spcBef>
              <a:spcAft>
                <a:spcPts val="0"/>
              </a:spcAft>
              <a:buFont typeface="Wingdings 2"/>
              <a:buNone/>
              <a:defRPr/>
            </a:pPr>
            <a:r>
              <a:rPr lang="en-US" sz="2000" dirty="0" smtClean="0">
                <a:solidFill>
                  <a:srgbClr val="002060"/>
                </a:solidFill>
                <a:latin typeface="Arial Black" pitchFamily="34" charset="0"/>
              </a:rPr>
              <a:t>Y2015 BUDGET</a:t>
            </a:r>
          </a:p>
          <a:p>
            <a:pPr algn="ctr" eaLnBrk="1" fontAlgn="auto" hangingPunct="1">
              <a:lnSpc>
                <a:spcPct val="80000"/>
              </a:lnSpc>
              <a:spcBef>
                <a:spcPts val="580"/>
              </a:spcBef>
              <a:spcAft>
                <a:spcPts val="0"/>
              </a:spcAft>
              <a:buFont typeface="Wingdings 2"/>
              <a:buNone/>
              <a:defRPr/>
            </a:pPr>
            <a:r>
              <a:rPr lang="en-US" sz="2000" dirty="0" smtClean="0">
                <a:solidFill>
                  <a:srgbClr val="002060"/>
                </a:solidFill>
                <a:latin typeface="Arial Black" pitchFamily="34" charset="0"/>
              </a:rPr>
              <a:t>HALF YEAR/2ND QUARTER PERFORMANCE</a:t>
            </a:r>
          </a:p>
          <a:p>
            <a:pPr algn="ctr" eaLnBrk="1" fontAlgn="auto" hangingPunct="1">
              <a:lnSpc>
                <a:spcPct val="80000"/>
              </a:lnSpc>
              <a:spcBef>
                <a:spcPts val="580"/>
              </a:spcBef>
              <a:spcAft>
                <a:spcPts val="0"/>
              </a:spcAft>
              <a:buFont typeface="Wingdings 2"/>
              <a:buNone/>
              <a:defRPr/>
            </a:pPr>
            <a:r>
              <a:rPr lang="en-US" sz="2000" dirty="0" smtClean="0">
                <a:solidFill>
                  <a:srgbClr val="002060"/>
                </a:solidFill>
                <a:latin typeface="Arial Black" pitchFamily="34" charset="0"/>
              </a:rPr>
              <a:t>APPRAISAL</a:t>
            </a:r>
          </a:p>
          <a:p>
            <a:pPr algn="ctr" eaLnBrk="1" fontAlgn="auto" hangingPunct="1">
              <a:lnSpc>
                <a:spcPct val="80000"/>
              </a:lnSpc>
              <a:spcBef>
                <a:spcPts val="580"/>
              </a:spcBef>
              <a:spcAft>
                <a:spcPts val="0"/>
              </a:spcAft>
              <a:buFont typeface="Wingdings 2"/>
              <a:buNone/>
              <a:defRPr/>
            </a:pPr>
            <a:endParaRPr lang="en-US" sz="2000" dirty="0" smtClean="0">
              <a:solidFill>
                <a:srgbClr val="002060"/>
              </a:solidFill>
              <a:latin typeface="Arial Black" pitchFamily="34" charset="0"/>
            </a:endParaRPr>
          </a:p>
          <a:p>
            <a:pPr algn="ctr" eaLnBrk="1" fontAlgn="auto" hangingPunct="1">
              <a:lnSpc>
                <a:spcPct val="80000"/>
              </a:lnSpc>
              <a:spcBef>
                <a:spcPts val="580"/>
              </a:spcBef>
              <a:spcAft>
                <a:spcPts val="0"/>
              </a:spcAft>
              <a:buFont typeface="Wingdings 2"/>
              <a:buNone/>
              <a:defRPr/>
            </a:pPr>
            <a:r>
              <a:rPr lang="en-US" sz="1800" dirty="0" smtClean="0">
                <a:solidFill>
                  <a:srgbClr val="002060"/>
                </a:solidFill>
                <a:latin typeface="Arial Black" pitchFamily="34" charset="0"/>
              </a:rPr>
              <a:t>Presented by</a:t>
            </a:r>
          </a:p>
          <a:p>
            <a:pPr algn="ctr" eaLnBrk="1" fontAlgn="auto" hangingPunct="1">
              <a:lnSpc>
                <a:spcPct val="80000"/>
              </a:lnSpc>
              <a:spcBef>
                <a:spcPts val="580"/>
              </a:spcBef>
              <a:spcAft>
                <a:spcPts val="0"/>
              </a:spcAft>
              <a:buFont typeface="Wingdings 2"/>
              <a:buNone/>
              <a:defRPr/>
            </a:pPr>
            <a:endParaRPr lang="en-US" sz="1800" dirty="0" smtClean="0">
              <a:solidFill>
                <a:srgbClr val="002060"/>
              </a:solidFill>
              <a:latin typeface="Arial Black" pitchFamily="34" charset="0"/>
            </a:endParaRPr>
          </a:p>
          <a:p>
            <a:pPr algn="ctr" eaLnBrk="1" fontAlgn="auto" hangingPunct="1">
              <a:lnSpc>
                <a:spcPct val="80000"/>
              </a:lnSpc>
              <a:spcBef>
                <a:spcPts val="580"/>
              </a:spcBef>
              <a:spcAft>
                <a:spcPts val="0"/>
              </a:spcAft>
              <a:buFont typeface="Wingdings 2"/>
              <a:buNone/>
              <a:defRPr/>
            </a:pPr>
            <a:r>
              <a:rPr lang="en-US" sz="1800" dirty="0" smtClean="0">
                <a:solidFill>
                  <a:srgbClr val="002060"/>
                </a:solidFill>
                <a:latin typeface="Arial Black" pitchFamily="34" charset="0"/>
              </a:rPr>
              <a:t>Bayo Sodade</a:t>
            </a:r>
          </a:p>
          <a:p>
            <a:pPr algn="ctr" eaLnBrk="1" fontAlgn="auto" hangingPunct="1">
              <a:lnSpc>
                <a:spcPct val="80000"/>
              </a:lnSpc>
              <a:spcBef>
                <a:spcPts val="580"/>
              </a:spcBef>
              <a:spcAft>
                <a:spcPts val="0"/>
              </a:spcAft>
              <a:buFont typeface="Wingdings 2"/>
              <a:buNone/>
              <a:defRPr/>
            </a:pPr>
            <a:r>
              <a:rPr lang="en-US" sz="1800" dirty="0" smtClean="0">
                <a:solidFill>
                  <a:srgbClr val="002060"/>
                </a:solidFill>
                <a:latin typeface="Arial Black" pitchFamily="34" charset="0"/>
              </a:rPr>
              <a:t>PS(MEPB)    </a:t>
            </a:r>
          </a:p>
          <a:p>
            <a:pPr algn="ctr" eaLnBrk="1" fontAlgn="auto" hangingPunct="1">
              <a:spcBef>
                <a:spcPct val="0"/>
              </a:spcBef>
              <a:spcAft>
                <a:spcPts val="0"/>
              </a:spcAft>
              <a:buFont typeface="Wingdings 2"/>
              <a:buNone/>
              <a:defRPr/>
            </a:pPr>
            <a:r>
              <a:rPr lang="en-US" sz="1050" b="1" dirty="0" smtClean="0"/>
              <a:t> </a:t>
            </a:r>
          </a:p>
          <a:p>
            <a:pPr algn="ctr" eaLnBrk="1" fontAlgn="auto" hangingPunct="1">
              <a:spcBef>
                <a:spcPct val="0"/>
              </a:spcBef>
              <a:spcAft>
                <a:spcPts val="0"/>
              </a:spcAft>
              <a:buFont typeface="Wingdings 2"/>
              <a:buNone/>
              <a:defRPr/>
            </a:pPr>
            <a:endParaRPr lang="en-US" sz="1800" b="1" dirty="0" smtClean="0">
              <a:solidFill>
                <a:schemeClr val="bg1">
                  <a:lumMod val="50000"/>
                </a:schemeClr>
              </a:solidFill>
            </a:endParaRPr>
          </a:p>
        </p:txBody>
      </p:sp>
      <p:pic>
        <p:nvPicPr>
          <p:cNvPr id="9222"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9223" name="Picture 9" descr="MEPB fin_0.tmp"/>
          <p:cNvPicPr>
            <a:picLocks noChangeAspect="1"/>
          </p:cNvPicPr>
          <p:nvPr/>
        </p:nvPicPr>
        <p:blipFill>
          <a:blip r:embed="rId4" cstate="print"/>
          <a:srcRect l="37587" t="2222" r="1588" b="55556"/>
          <a:stretch>
            <a:fillRect/>
          </a:stretch>
        </p:blipFill>
        <p:spPr bwMode="auto">
          <a:xfrm>
            <a:off x="7848600" y="133350"/>
            <a:ext cx="1147763" cy="609600"/>
          </a:xfrm>
          <a:prstGeom prst="rect">
            <a:avLst/>
          </a:prstGeom>
          <a:noFill/>
          <a:ln w="9525">
            <a:noFill/>
            <a:miter lim="800000"/>
            <a:headEnd/>
            <a:tailEnd/>
          </a:ln>
        </p:spPr>
      </p:pic>
      <p:sp>
        <p:nvSpPr>
          <p:cNvPr id="6" name="Slide Number Placeholder 5"/>
          <p:cNvSpPr>
            <a:spLocks noGrp="1"/>
          </p:cNvSpPr>
          <p:nvPr>
            <p:ph type="sldNum" sz="quarter" idx="12"/>
          </p:nvPr>
        </p:nvSpPr>
        <p:spPr>
          <a:xfrm>
            <a:off x="8458200" y="4629150"/>
            <a:ext cx="457200" cy="342900"/>
          </a:xfrm>
        </p:spPr>
        <p:txBody>
          <a:bodyPr/>
          <a:lstStyle/>
          <a:p>
            <a:pPr>
              <a:defRPr/>
            </a:pPr>
            <a:fld id="{3BF902A0-5217-4F83-9AA2-98A3C38B1CC1}" type="slidenum">
              <a:rPr lang="en-US" smtClean="0"/>
              <a:pPr>
                <a:defRPr/>
              </a:pPr>
              <a:t>1</a:t>
            </a:fld>
            <a:endParaRPr lang="en-US" dirty="0"/>
          </a:p>
        </p:txBody>
      </p:sp>
      <p:sp>
        <p:nvSpPr>
          <p:cNvPr id="7" name="Footer Placeholder 6"/>
          <p:cNvSpPr>
            <a:spLocks noGrp="1"/>
          </p:cNvSpPr>
          <p:nvPr>
            <p:ph type="ftr" sz="quarter" idx="11"/>
          </p:nvPr>
        </p:nvSpPr>
        <p:spPr>
          <a:xfrm>
            <a:off x="533400" y="4552950"/>
            <a:ext cx="4914900" cy="590550"/>
          </a:xfrm>
        </p:spPr>
        <p:txBody>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0"/>
            <a:ext cx="8229600" cy="590550"/>
          </a:xfrm>
        </p:spPr>
        <p:txBody>
          <a:bodyPr>
            <a:normAutofit fontScale="90000"/>
          </a:bodyPr>
          <a:lstStyle/>
          <a:p>
            <a:pPr eaLnBrk="1" fontAlgn="auto" hangingPunct="1">
              <a:spcAft>
                <a:spcPts val="0"/>
              </a:spcAft>
              <a:defRPr/>
            </a:pPr>
            <a:r>
              <a:rPr lang="en-US" b="1" dirty="0" smtClean="0"/>
              <a:t/>
            </a:r>
            <a:br>
              <a:rPr lang="en-US" b="1" dirty="0" smtClean="0"/>
            </a:br>
            <a:r>
              <a:rPr lang="en-US" b="1" dirty="0" smtClean="0"/>
              <a:t/>
            </a:r>
            <a:br>
              <a:rPr lang="en-US" b="1" dirty="0" smtClean="0"/>
            </a:br>
            <a:r>
              <a:rPr lang="en-US" b="1" dirty="0" smtClean="0"/>
              <a:t>	 		</a:t>
            </a:r>
            <a:r>
              <a:rPr lang="en-US" b="1" dirty="0" smtClean="0">
                <a:solidFill>
                  <a:schemeClr val="tx1"/>
                </a:solidFill>
              </a:rPr>
              <a:t>   </a:t>
            </a:r>
            <a:r>
              <a:rPr lang="en-US" sz="3600" b="1" dirty="0" smtClean="0">
                <a:solidFill>
                  <a:srgbClr val="002060"/>
                </a:solidFill>
                <a:latin typeface="Arial" pitchFamily="34" charset="0"/>
                <a:cs typeface="Arial" pitchFamily="34" charset="0"/>
              </a:rPr>
              <a:t>OUTLINE</a:t>
            </a:r>
          </a:p>
        </p:txBody>
      </p:sp>
      <p:sp>
        <p:nvSpPr>
          <p:cNvPr id="10243" name="Footer Placeholder 4"/>
          <p:cNvSpPr>
            <a:spLocks noGrp="1"/>
          </p:cNvSpPr>
          <p:nvPr>
            <p:ph type="ftr" sz="quarter" idx="11"/>
          </p:nvPr>
        </p:nvSpPr>
        <p:spPr bwMode="auto">
          <a:xfrm>
            <a:off x="228600" y="4705350"/>
            <a:ext cx="8229600" cy="2286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sp>
        <p:nvSpPr>
          <p:cNvPr id="10245" name="Rectangle 3"/>
          <p:cNvSpPr>
            <a:spLocks noGrp="1" noChangeArrowheads="1"/>
          </p:cNvSpPr>
          <p:nvPr>
            <p:ph sz="quarter" idx="1"/>
          </p:nvPr>
        </p:nvSpPr>
        <p:spPr>
          <a:xfrm>
            <a:off x="914400" y="666750"/>
            <a:ext cx="7848600" cy="4038600"/>
          </a:xfrm>
        </p:spPr>
        <p:txBody>
          <a:bodyPr/>
          <a:lstStyle/>
          <a:p>
            <a:pPr eaLnBrk="1" hangingPunct="1"/>
            <a:r>
              <a:rPr lang="en-US" sz="2400" dirty="0" smtClean="0">
                <a:solidFill>
                  <a:srgbClr val="C00000"/>
                </a:solidFill>
                <a:latin typeface="Arial Rounded MT Bold" pitchFamily="34" charset="0"/>
                <a:cs typeface="Aharoni" pitchFamily="2" charset="-79"/>
              </a:rPr>
              <a:t>Purpose of the Presentation</a:t>
            </a:r>
          </a:p>
          <a:p>
            <a:pPr eaLnBrk="1" hangingPunct="1"/>
            <a:r>
              <a:rPr lang="en-US" sz="2000" dirty="0" smtClean="0">
                <a:solidFill>
                  <a:srgbClr val="C00000"/>
                </a:solidFill>
                <a:latin typeface="Arial Rounded MT Bold" pitchFamily="34" charset="0"/>
                <a:cs typeface="Aharoni" pitchFamily="2" charset="-79"/>
              </a:rPr>
              <a:t>Y2015 Approved Budget</a:t>
            </a:r>
          </a:p>
          <a:p>
            <a:pPr eaLnBrk="1" hangingPunct="1"/>
            <a:r>
              <a:rPr lang="en-US" sz="2000" dirty="0" smtClean="0">
                <a:solidFill>
                  <a:srgbClr val="C00000"/>
                </a:solidFill>
                <a:latin typeface="Arial Rounded MT Bold" pitchFamily="34" charset="0"/>
                <a:cs typeface="Aharoni" pitchFamily="2" charset="-79"/>
              </a:rPr>
              <a:t>Implementation Strategies</a:t>
            </a:r>
          </a:p>
          <a:p>
            <a:pPr eaLnBrk="1" hangingPunct="1"/>
            <a:r>
              <a:rPr lang="en-US" sz="2000" dirty="0" smtClean="0">
                <a:solidFill>
                  <a:srgbClr val="C00000"/>
                </a:solidFill>
                <a:latin typeface="Arial Rounded MT Bold" pitchFamily="34" charset="0"/>
                <a:cs typeface="Aharoni" pitchFamily="2" charset="-79"/>
              </a:rPr>
              <a:t>Highlights of Q1 Budget Appraisal</a:t>
            </a:r>
          </a:p>
          <a:p>
            <a:pPr eaLnBrk="1" hangingPunct="1"/>
            <a:r>
              <a:rPr lang="en-US" sz="2000" dirty="0" smtClean="0">
                <a:solidFill>
                  <a:srgbClr val="C00000"/>
                </a:solidFill>
                <a:latin typeface="Arial Rounded MT Bold" pitchFamily="34" charset="0"/>
                <a:cs typeface="Aharoni" pitchFamily="2" charset="-79"/>
              </a:rPr>
              <a:t>Half Year/Q2 Budget Performance Review (Jan-June,2015)</a:t>
            </a:r>
          </a:p>
          <a:p>
            <a:pPr lvl="1" eaLnBrk="1" hangingPunct="1">
              <a:buFont typeface="Courier New" pitchFamily="49" charset="0"/>
              <a:buChar char="o"/>
            </a:pPr>
            <a:r>
              <a:rPr lang="en-US" sz="1800" dirty="0" smtClean="0">
                <a:solidFill>
                  <a:srgbClr val="C00000"/>
                </a:solidFill>
                <a:latin typeface="Arial Rounded MT Bold" pitchFamily="34" charset="0"/>
                <a:cs typeface="Aharoni" pitchFamily="2" charset="-79"/>
              </a:rPr>
              <a:t>Revenue Appraisal</a:t>
            </a:r>
          </a:p>
          <a:p>
            <a:pPr lvl="1" eaLnBrk="1" hangingPunct="1">
              <a:buFont typeface="Courier New" pitchFamily="49" charset="0"/>
              <a:buChar char="o"/>
            </a:pPr>
            <a:r>
              <a:rPr lang="en-US" sz="1800" dirty="0" smtClean="0">
                <a:solidFill>
                  <a:srgbClr val="C00000"/>
                </a:solidFill>
                <a:latin typeface="Arial Rounded MT Bold" pitchFamily="34" charset="0"/>
                <a:cs typeface="Aharoni" pitchFamily="2" charset="-79"/>
              </a:rPr>
              <a:t>Expenditure Appraisal</a:t>
            </a:r>
          </a:p>
          <a:p>
            <a:pPr lvl="1" eaLnBrk="1" hangingPunct="1">
              <a:buFont typeface="Courier New" pitchFamily="49" charset="0"/>
              <a:buChar char="o"/>
            </a:pPr>
            <a:r>
              <a:rPr lang="en-US" sz="1800" dirty="0" smtClean="0">
                <a:solidFill>
                  <a:srgbClr val="C00000"/>
                </a:solidFill>
                <a:latin typeface="Arial Rounded MT Bold" pitchFamily="34" charset="0"/>
                <a:cs typeface="Aharoni" pitchFamily="2" charset="-79"/>
              </a:rPr>
              <a:t>Comparative Analysis</a:t>
            </a:r>
          </a:p>
          <a:p>
            <a:pPr eaLnBrk="1" hangingPunct="1"/>
            <a:r>
              <a:rPr lang="en-US" sz="2000" dirty="0" smtClean="0">
                <a:solidFill>
                  <a:srgbClr val="C00000"/>
                </a:solidFill>
                <a:latin typeface="Arial Rounded MT Bold" pitchFamily="34" charset="0"/>
                <a:cs typeface="Aharoni" pitchFamily="2" charset="-79"/>
              </a:rPr>
              <a:t>Observations</a:t>
            </a:r>
          </a:p>
          <a:p>
            <a:pPr eaLnBrk="1" hangingPunct="1"/>
            <a:r>
              <a:rPr lang="en-US" sz="2000" dirty="0" smtClean="0">
                <a:solidFill>
                  <a:srgbClr val="C00000"/>
                </a:solidFill>
                <a:latin typeface="Arial Rounded MT Bold" pitchFamily="34" charset="0"/>
                <a:cs typeface="Aharoni" pitchFamily="2" charset="-79"/>
              </a:rPr>
              <a:t>Conclusion(s)</a:t>
            </a:r>
          </a:p>
        </p:txBody>
      </p:sp>
      <p:pic>
        <p:nvPicPr>
          <p:cNvPr id="10246"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10247"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
        <p:nvSpPr>
          <p:cNvPr id="7" name="Slide Number Placeholder 6"/>
          <p:cNvSpPr>
            <a:spLocks noGrp="1"/>
          </p:cNvSpPr>
          <p:nvPr>
            <p:ph type="sldNum" sz="quarter" idx="12"/>
          </p:nvPr>
        </p:nvSpPr>
        <p:spPr>
          <a:xfrm>
            <a:off x="8382000" y="4629150"/>
            <a:ext cx="457200" cy="342900"/>
          </a:xfrm>
        </p:spPr>
        <p:txBody>
          <a:bodyPr/>
          <a:lstStyle/>
          <a:p>
            <a:pPr>
              <a:defRPr/>
            </a:pPr>
            <a:fld id="{9B36653D-785B-486C-A4E5-0689D472AF01}" type="slidenum">
              <a:rPr lang="en-US" smtClean="0"/>
              <a:pPr>
                <a:defRPr/>
              </a:pPr>
              <a:t>2</a:t>
            </a:fld>
            <a:endParaRPr lang="en-US" dirty="0"/>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Purpose of the Presentation</a:t>
            </a:r>
            <a:endParaRPr lang="en-US" dirty="0"/>
          </a:p>
        </p:txBody>
      </p:sp>
      <p:sp>
        <p:nvSpPr>
          <p:cNvPr id="3" name="Content Placeholder 2"/>
          <p:cNvSpPr>
            <a:spLocks noGrp="1"/>
          </p:cNvSpPr>
          <p:nvPr>
            <p:ph sz="quarter" idx="1"/>
          </p:nvPr>
        </p:nvSpPr>
        <p:spPr/>
        <p:txBody>
          <a:bodyPr/>
          <a:lstStyle/>
          <a:p>
            <a:endParaRPr lang="en-US" dirty="0" smtClean="0"/>
          </a:p>
          <a:p>
            <a:pPr lvl="1">
              <a:buFont typeface="Wingdings" pitchFamily="2" charset="2"/>
              <a:buChar char="q"/>
            </a:pPr>
            <a:r>
              <a:rPr lang="en-US" sz="2800" dirty="0" smtClean="0">
                <a:cs typeface="Arial" pitchFamily="34" charset="0"/>
              </a:rPr>
              <a:t>analyze and deliberate on Half-year/Q2 Budget performance (Jan-June,2015 )</a:t>
            </a:r>
          </a:p>
          <a:p>
            <a:pPr lvl="1">
              <a:buFont typeface="Wingdings" pitchFamily="2" charset="2"/>
              <a:buChar char="q"/>
            </a:pPr>
            <a:r>
              <a:rPr lang="en-US" sz="2800" dirty="0" smtClean="0">
                <a:cs typeface="Arial" pitchFamily="34" charset="0"/>
              </a:rPr>
              <a:t>examine reasons for divergence from plan </a:t>
            </a:r>
          </a:p>
          <a:p>
            <a:pPr lvl="1">
              <a:buFont typeface="Wingdings" pitchFamily="2" charset="2"/>
              <a:buChar char="q"/>
            </a:pPr>
            <a:r>
              <a:rPr lang="en-US" sz="2800" dirty="0" smtClean="0">
                <a:cs typeface="Arial" pitchFamily="34" charset="0"/>
              </a:rPr>
              <a:t>establish areas that require improvement</a:t>
            </a:r>
          </a:p>
          <a:p>
            <a:pPr lvl="1">
              <a:buFont typeface="Wingdings" pitchFamily="2" charset="2"/>
              <a:buChar char="q"/>
            </a:pPr>
            <a:r>
              <a:rPr lang="en-US" sz="2800" dirty="0" smtClean="0">
                <a:cs typeface="Arial" pitchFamily="34" charset="0"/>
              </a:rPr>
              <a:t> suggest the way forward</a:t>
            </a:r>
            <a:endParaRPr lang="en-US" dirty="0" smtClean="0">
              <a:cs typeface="Arial" pitchFamily="34" charset="0"/>
            </a:endParaRPr>
          </a:p>
          <a:p>
            <a:endParaRPr lang="en-US" dirty="0"/>
          </a:p>
        </p:txBody>
      </p:sp>
      <p:sp>
        <p:nvSpPr>
          <p:cNvPr id="4" name="Footer Placeholder 3"/>
          <p:cNvSpPr>
            <a:spLocks noGrp="1"/>
          </p:cNvSpPr>
          <p:nvPr>
            <p:ph type="ftr" sz="quarter" idx="11"/>
          </p:nvPr>
        </p:nvSpPr>
        <p:spPr>
          <a:xfrm>
            <a:off x="914400" y="4629150"/>
            <a:ext cx="5181600" cy="342900"/>
          </a:xfrm>
        </p:spPr>
        <p:txBody>
          <a:bodyPr/>
          <a:lstStyle/>
          <a:p>
            <a:pPr>
              <a:defRPr/>
            </a:pPr>
            <a:r>
              <a:rPr lang="en-US" smtClean="0"/>
              <a:t>MEPB:Q2/Half Year Y2015 Budget Performance Appraisal</a:t>
            </a:r>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077200" y="133350"/>
            <a:ext cx="919163" cy="533400"/>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9B36653D-785B-486C-A4E5-0689D472AF01}" type="slidenum">
              <a:rPr lang="en-US" smtClean="0"/>
              <a:pPr>
                <a:defRPr/>
              </a:pPr>
              <a:t>3</a:t>
            </a:fld>
            <a:endParaRPr lang="en-US" dirty="0"/>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90600" y="0"/>
            <a:ext cx="7010400" cy="1047750"/>
          </a:xfrm>
        </p:spPr>
        <p:txBody>
          <a:bodyPr/>
          <a:lstStyle/>
          <a:p>
            <a:pPr algn="ctr" eaLnBrk="1" hangingPunct="1"/>
            <a:r>
              <a:rPr lang="en-US" sz="3400" b="1" dirty="0" smtClean="0"/>
              <a:t/>
            </a:r>
            <a:br>
              <a:rPr lang="en-US" sz="3400" b="1" dirty="0" smtClean="0"/>
            </a:br>
            <a:r>
              <a:rPr lang="en-US" sz="3400" b="1" dirty="0" smtClean="0"/>
              <a:t>Y 2015 Budget</a:t>
            </a:r>
            <a:br>
              <a:rPr lang="en-US" sz="3400" b="1" dirty="0" smtClean="0"/>
            </a:br>
            <a:r>
              <a:rPr lang="en-US" sz="2800" b="1" dirty="0" smtClean="0">
                <a:solidFill>
                  <a:srgbClr val="002060"/>
                </a:solidFill>
              </a:rPr>
              <a:t>Preamble</a:t>
            </a:r>
          </a:p>
        </p:txBody>
      </p:sp>
      <p:sp>
        <p:nvSpPr>
          <p:cNvPr id="12291" name="Footer Placeholder 4"/>
          <p:cNvSpPr>
            <a:spLocks noGrp="1"/>
          </p:cNvSpPr>
          <p:nvPr>
            <p:ph type="ftr" sz="quarter" idx="11"/>
          </p:nvPr>
        </p:nvSpPr>
        <p:spPr bwMode="auto">
          <a:xfrm>
            <a:off x="228600" y="4705350"/>
            <a:ext cx="7391400" cy="2540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sp>
        <p:nvSpPr>
          <p:cNvPr id="12293" name="Rectangle 3"/>
          <p:cNvSpPr>
            <a:spLocks noGrp="1" noChangeArrowheads="1"/>
          </p:cNvSpPr>
          <p:nvPr>
            <p:ph sz="quarter" idx="1"/>
          </p:nvPr>
        </p:nvSpPr>
        <p:spPr>
          <a:xfrm>
            <a:off x="914400" y="1123950"/>
            <a:ext cx="7772400" cy="3390900"/>
          </a:xfrm>
        </p:spPr>
        <p:txBody>
          <a:bodyPr/>
          <a:lstStyle/>
          <a:p>
            <a:pPr marL="365125" indent="-255588" algn="just" eaLnBrk="1" hangingPunct="1">
              <a:buNone/>
            </a:pPr>
            <a:endParaRPr lang="en-US" sz="2400" dirty="0" smtClean="0"/>
          </a:p>
          <a:p>
            <a:pPr marL="365125" indent="-255588" algn="just" eaLnBrk="1" hangingPunct="1">
              <a:buFont typeface="Wingdings 3" pitchFamily="18" charset="2"/>
              <a:buChar char=""/>
            </a:pPr>
            <a:r>
              <a:rPr lang="en-US" sz="2400" dirty="0" smtClean="0"/>
              <a:t>Y2015 Budget of N489.690bn was signed into law by the former Governor, </a:t>
            </a:r>
            <a:r>
              <a:rPr lang="en-US" sz="2400" dirty="0" err="1" smtClean="0"/>
              <a:t>Mr</a:t>
            </a:r>
            <a:r>
              <a:rPr lang="en-US" sz="2400" dirty="0" smtClean="0"/>
              <a:t> </a:t>
            </a:r>
            <a:r>
              <a:rPr lang="en-US" sz="2400" dirty="0" err="1" smtClean="0"/>
              <a:t>Babatunde</a:t>
            </a:r>
            <a:r>
              <a:rPr lang="en-US" sz="2400" dirty="0" smtClean="0"/>
              <a:t> </a:t>
            </a:r>
            <a:r>
              <a:rPr lang="en-US" sz="2400" dirty="0" err="1" smtClean="0"/>
              <a:t>Raji</a:t>
            </a:r>
            <a:r>
              <a:rPr lang="en-US" sz="2400" dirty="0" smtClean="0"/>
              <a:t> </a:t>
            </a:r>
            <a:r>
              <a:rPr lang="en-US" sz="2400" dirty="0" err="1" smtClean="0"/>
              <a:t>Fashola,SAN</a:t>
            </a:r>
            <a:r>
              <a:rPr lang="en-US" sz="2400" dirty="0" smtClean="0"/>
              <a:t> on the 11</a:t>
            </a:r>
            <a:r>
              <a:rPr lang="en-US" sz="2400" baseline="30000" dirty="0" smtClean="0"/>
              <a:t>th</a:t>
            </a:r>
            <a:r>
              <a:rPr lang="en-US" sz="2400" dirty="0" smtClean="0"/>
              <a:t> of January, 2015.</a:t>
            </a:r>
          </a:p>
          <a:p>
            <a:pPr marL="365125" indent="-255588" algn="just" eaLnBrk="1" hangingPunct="1">
              <a:buFont typeface="Wingdings 3" pitchFamily="18" charset="2"/>
              <a:buChar char=""/>
            </a:pPr>
            <a:r>
              <a:rPr lang="en-US" sz="2400" dirty="0" smtClean="0"/>
              <a:t>The Budget was prepared based on the underlying Policy Thrust of Government:</a:t>
            </a:r>
          </a:p>
          <a:p>
            <a:pPr marL="620713" lvl="1" algn="just" eaLnBrk="1" hangingPunct="1">
              <a:spcBef>
                <a:spcPts val="325"/>
              </a:spcBef>
              <a:buFont typeface="Verdana" pitchFamily="34" charset="0"/>
              <a:buChar char="◦"/>
            </a:pPr>
            <a:r>
              <a:rPr lang="en-US" dirty="0" smtClean="0"/>
              <a:t>Poverty Eradication and Sustainable Economic Growth Through Infrastructure Renewal and Development.</a:t>
            </a:r>
          </a:p>
          <a:p>
            <a:pPr marL="365125" indent="-255588" algn="just" eaLnBrk="1" hangingPunct="1">
              <a:buFont typeface="Wingdings 3" pitchFamily="18" charset="2"/>
              <a:buChar char=""/>
            </a:pPr>
            <a:endParaRPr lang="en-US" sz="2400" dirty="0" smtClean="0"/>
          </a:p>
          <a:p>
            <a:pPr marL="365125" indent="-255588" algn="just" eaLnBrk="1" hangingPunct="1">
              <a:buFont typeface="Wingdings 2" pitchFamily="18" charset="2"/>
              <a:buNone/>
            </a:pPr>
            <a:endParaRPr lang="en-US" sz="800" dirty="0" smtClean="0"/>
          </a:p>
        </p:txBody>
      </p:sp>
      <p:pic>
        <p:nvPicPr>
          <p:cNvPr id="12294"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12295" name="Picture 9" descr="MEPB fin_0.tmp"/>
          <p:cNvPicPr>
            <a:picLocks noChangeAspect="1"/>
          </p:cNvPicPr>
          <p:nvPr/>
        </p:nvPicPr>
        <p:blipFill>
          <a:blip r:embed="rId3" cstate="print"/>
          <a:srcRect l="37587" t="2222" r="1588" b="55556"/>
          <a:stretch>
            <a:fillRect/>
          </a:stretch>
        </p:blipFill>
        <p:spPr bwMode="auto">
          <a:xfrm>
            <a:off x="7924800" y="133350"/>
            <a:ext cx="1071563" cy="762000"/>
          </a:xfrm>
          <a:prstGeom prst="rect">
            <a:avLst/>
          </a:prstGeom>
          <a:noFill/>
          <a:ln w="9525">
            <a:noFill/>
            <a:miter lim="800000"/>
            <a:headEnd/>
            <a:tailEnd/>
          </a:ln>
        </p:spPr>
      </p:pic>
      <p:sp>
        <p:nvSpPr>
          <p:cNvPr id="7" name="Slide Number Placeholder 6"/>
          <p:cNvSpPr>
            <a:spLocks noGrp="1"/>
          </p:cNvSpPr>
          <p:nvPr>
            <p:ph type="sldNum" sz="quarter" idx="12"/>
          </p:nvPr>
        </p:nvSpPr>
        <p:spPr>
          <a:xfrm>
            <a:off x="8229600" y="4629150"/>
            <a:ext cx="457200" cy="342900"/>
          </a:xfrm>
        </p:spPr>
        <p:txBody>
          <a:bodyPr/>
          <a:lstStyle/>
          <a:p>
            <a:pPr>
              <a:defRPr/>
            </a:pPr>
            <a:fld id="{9B36653D-785B-486C-A4E5-0689D472AF01}" type="slidenum">
              <a:rPr lang="en-US" smtClean="0"/>
              <a:pPr>
                <a:defRPr/>
              </a:pPr>
              <a:t>4</a:t>
            </a:fld>
            <a:endParaRPr lang="en-US" dirty="0"/>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idx="4294967295"/>
          </p:nvPr>
        </p:nvSpPr>
        <p:spPr>
          <a:xfrm>
            <a:off x="0" y="0"/>
            <a:ext cx="6705600" cy="514350"/>
          </a:xfrm>
        </p:spPr>
        <p:txBody>
          <a:bodyPr>
            <a:noAutofit/>
          </a:bodyPr>
          <a:lstStyle/>
          <a:p>
            <a:pPr algn="ctr" eaLnBrk="1" fontAlgn="auto" hangingPunct="1">
              <a:spcAft>
                <a:spcPts val="0"/>
              </a:spcAft>
              <a:defRPr/>
            </a:pPr>
            <a:r>
              <a:rPr lang="en-US" sz="2800" dirty="0" smtClean="0">
                <a:solidFill>
                  <a:srgbClr val="002060"/>
                </a:solidFill>
                <a:latin typeface="Arial Rounded MT Bold" pitchFamily="34" charset="0"/>
              </a:rPr>
              <a:t>Y2015 Budget</a:t>
            </a:r>
            <a:endParaRPr lang="en-US" sz="2800" b="1" dirty="0" smtClean="0">
              <a:solidFill>
                <a:srgbClr val="002060"/>
              </a:solidFill>
            </a:endParaRPr>
          </a:p>
        </p:txBody>
      </p:sp>
      <p:pic>
        <p:nvPicPr>
          <p:cNvPr id="51206" name="Picture 7" descr="MEPB fin_0.tmp"/>
          <p:cNvPicPr>
            <a:picLocks noChangeAspect="1"/>
          </p:cNvPicPr>
          <p:nvPr/>
        </p:nvPicPr>
        <p:blipFill>
          <a:blip r:embed="rId3" cstate="print"/>
          <a:srcRect l="6554" t="11111" r="63655" b="61111"/>
          <a:stretch>
            <a:fillRect/>
          </a:stretch>
        </p:blipFill>
        <p:spPr bwMode="auto">
          <a:xfrm>
            <a:off x="152401" y="133350"/>
            <a:ext cx="609600" cy="533400"/>
          </a:xfrm>
          <a:prstGeom prst="rect">
            <a:avLst/>
          </a:prstGeom>
          <a:noFill/>
          <a:ln w="9525">
            <a:noFill/>
            <a:miter lim="800000"/>
            <a:headEnd/>
            <a:tailEnd/>
          </a:ln>
        </p:spPr>
      </p:pic>
      <p:pic>
        <p:nvPicPr>
          <p:cNvPr id="51207" name="Picture 9" descr="MEPB fin_0.tmp"/>
          <p:cNvPicPr>
            <a:picLocks noChangeAspect="1"/>
          </p:cNvPicPr>
          <p:nvPr/>
        </p:nvPicPr>
        <p:blipFill>
          <a:blip r:embed="rId4" cstate="print"/>
          <a:srcRect l="37587" t="2222" r="1588" b="55556"/>
          <a:stretch>
            <a:fillRect/>
          </a:stretch>
        </p:blipFill>
        <p:spPr bwMode="auto">
          <a:xfrm>
            <a:off x="8458201" y="133350"/>
            <a:ext cx="381000" cy="476250"/>
          </a:xfrm>
          <a:prstGeom prst="rect">
            <a:avLst/>
          </a:prstGeom>
          <a:noFill/>
          <a:ln w="9525">
            <a:noFill/>
            <a:miter lim="800000"/>
            <a:headEnd/>
            <a:tailEnd/>
          </a:ln>
        </p:spPr>
      </p:pic>
      <p:graphicFrame>
        <p:nvGraphicFramePr>
          <p:cNvPr id="9" name="Table 8"/>
          <p:cNvGraphicFramePr>
            <a:graphicFrameLocks noGrp="1"/>
          </p:cNvGraphicFramePr>
          <p:nvPr>
            <p:extLst>
              <p:ext uri="{D42A27DB-BD31-4B8C-83A1-F6EECF244321}">
                <p14:modId xmlns:p14="http://schemas.microsoft.com/office/powerpoint/2010/main" val="229906230"/>
              </p:ext>
            </p:extLst>
          </p:nvPr>
        </p:nvGraphicFramePr>
        <p:xfrm>
          <a:off x="1143000" y="386422"/>
          <a:ext cx="6477000" cy="4295242"/>
        </p:xfrm>
        <a:graphic>
          <a:graphicData uri="http://schemas.openxmlformats.org/drawingml/2006/table">
            <a:tbl>
              <a:tblPr firstRow="1" bandRow="1">
                <a:tableStyleId>{5C22544A-7EE6-4342-B048-85BDC9FD1C3A}</a:tableStyleId>
              </a:tblPr>
              <a:tblGrid>
                <a:gridCol w="2183258"/>
                <a:gridCol w="1601056"/>
                <a:gridCol w="1455506"/>
                <a:gridCol w="1237180"/>
              </a:tblGrid>
              <a:tr h="433366">
                <a:tc>
                  <a:txBody>
                    <a:bodyPr/>
                    <a:lstStyle/>
                    <a:p>
                      <a:pPr algn="ctr" fontAlgn="b"/>
                      <a:r>
                        <a:rPr lang="en-US" sz="1400" b="1" i="0" u="none" strike="noStrike" dirty="0">
                          <a:solidFill>
                            <a:srgbClr val="000000"/>
                          </a:solidFill>
                          <a:latin typeface="Arial" pitchFamily="34" charset="0"/>
                          <a:cs typeface="Arial" pitchFamily="34" charset="0"/>
                        </a:rPr>
                        <a:t> </a:t>
                      </a:r>
                      <a:r>
                        <a:rPr lang="en-US" sz="1400" b="1" i="0" u="none" strike="noStrike" dirty="0" smtClean="0">
                          <a:solidFill>
                            <a:srgbClr val="000000"/>
                          </a:solidFill>
                          <a:latin typeface="Arial" pitchFamily="34" charset="0"/>
                          <a:cs typeface="Arial" pitchFamily="34" charset="0"/>
                        </a:rPr>
                        <a:t>Detail</a:t>
                      </a:r>
                      <a:endParaRPr lang="en-US" sz="1400" b="1"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rgbClr val="000000"/>
                          </a:solidFill>
                          <a:latin typeface="Arial" pitchFamily="34" charset="0"/>
                          <a:cs typeface="Arial" pitchFamily="34" charset="0"/>
                        </a:rPr>
                        <a:t>Y2015</a:t>
                      </a:r>
                    </a:p>
                    <a:p>
                      <a:pPr algn="ctr" rtl="0" fontAlgn="b"/>
                      <a:r>
                        <a:rPr lang="en-US" sz="1200" b="1" i="0" u="none" strike="noStrike" dirty="0" smtClean="0">
                          <a:solidFill>
                            <a:srgbClr val="000000"/>
                          </a:solidFill>
                          <a:latin typeface="Arial" pitchFamily="34" charset="0"/>
                          <a:cs typeface="Arial" pitchFamily="34" charset="0"/>
                        </a:rPr>
                        <a:t>Approved </a:t>
                      </a:r>
                      <a:r>
                        <a:rPr lang="en-US" sz="1200" b="1" i="0" u="none" strike="noStrike" dirty="0">
                          <a:solidFill>
                            <a:srgbClr val="000000"/>
                          </a:solidFill>
                          <a:latin typeface="Arial" pitchFamily="34" charset="0"/>
                          <a:cs typeface="Arial" pitchFamily="34" charset="0"/>
                        </a:rPr>
                        <a:t>Budget</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rgbClr val="000000"/>
                          </a:solidFill>
                          <a:latin typeface="Arial" pitchFamily="34" charset="0"/>
                          <a:cs typeface="Arial" pitchFamily="34" charset="0"/>
                        </a:rPr>
                        <a:t>Y2014</a:t>
                      </a:r>
                    </a:p>
                    <a:p>
                      <a:pPr algn="ctr" rtl="0" fontAlgn="b"/>
                      <a:r>
                        <a:rPr lang="en-US" sz="1200" b="1" i="0" u="none" strike="noStrike" dirty="0" smtClean="0">
                          <a:solidFill>
                            <a:srgbClr val="000000"/>
                          </a:solidFill>
                          <a:latin typeface="Arial" pitchFamily="34" charset="0"/>
                          <a:cs typeface="Arial" pitchFamily="34" charset="0"/>
                        </a:rPr>
                        <a:t>Revised </a:t>
                      </a:r>
                      <a:r>
                        <a:rPr lang="en-US" sz="1200" b="1" i="0" u="none" strike="noStrike" dirty="0">
                          <a:solidFill>
                            <a:srgbClr val="000000"/>
                          </a:solidFill>
                          <a:latin typeface="Arial" pitchFamily="34" charset="0"/>
                          <a:cs typeface="Arial" pitchFamily="34" charset="0"/>
                        </a:rPr>
                        <a:t>Budget</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rgbClr val="000000"/>
                          </a:solidFill>
                          <a:latin typeface="Arial" pitchFamily="34" charset="0"/>
                          <a:cs typeface="Arial" pitchFamily="34" charset="0"/>
                        </a:rPr>
                        <a:t>Variance</a:t>
                      </a:r>
                      <a:endParaRPr lang="en-US" sz="1200" b="1"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540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Total Revenue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dirty="0" smtClean="0">
                          <a:solidFill>
                            <a:schemeClr val="tx1"/>
                          </a:solidFill>
                          <a:latin typeface="Arial" pitchFamily="34" charset="0"/>
                          <a:cs typeface="Arial" pitchFamily="34" charset="0"/>
                        </a:rPr>
                        <a:t>489.690</a:t>
                      </a: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dirty="0" smtClean="0">
                          <a:solidFill>
                            <a:schemeClr val="tx1"/>
                          </a:solidFill>
                          <a:latin typeface="Arial" pitchFamily="34" charset="0"/>
                          <a:cs typeface="Arial" pitchFamily="34" charset="0"/>
                        </a:rPr>
                        <a:t>489.690</a:t>
                      </a: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yo-NG" sz="1050" b="0" i="0" u="none" strike="noStrike" dirty="0" smtClean="0">
                          <a:solidFill>
                            <a:srgbClr val="000000"/>
                          </a:solidFill>
                          <a:latin typeface="Calibri"/>
                        </a:rPr>
                        <a:t>0</a:t>
                      </a:r>
                      <a:endParaRPr lang="en-US" sz="1050" b="0"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540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Total IGR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dirty="0" smtClean="0">
                          <a:solidFill>
                            <a:schemeClr val="tx1"/>
                          </a:solidFill>
                          <a:latin typeface="Arial" pitchFamily="34" charset="0"/>
                          <a:cs typeface="Arial" pitchFamily="34" charset="0"/>
                        </a:rPr>
                        <a:t>363.690</a:t>
                      </a: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dirty="0" smtClean="0">
                          <a:solidFill>
                            <a:schemeClr val="tx1"/>
                          </a:solidFill>
                          <a:latin typeface="Arial" pitchFamily="34" charset="0"/>
                          <a:cs typeface="Arial" pitchFamily="34" charset="0"/>
                        </a:rPr>
                        <a:t>350.390</a:t>
                      </a: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50" b="0" i="0" u="none" strike="noStrike" dirty="0" smtClean="0">
                          <a:solidFill>
                            <a:srgbClr val="000000"/>
                          </a:solidFill>
                          <a:latin typeface="Calibri"/>
                        </a:rPr>
                        <a:t>13.300</a:t>
                      </a:r>
                      <a:endParaRPr lang="en-US" sz="1050" b="0"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540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IGR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dirty="0" smtClean="0">
                          <a:solidFill>
                            <a:schemeClr val="tx1"/>
                          </a:solidFill>
                          <a:latin typeface="Arial" pitchFamily="34" charset="0"/>
                          <a:cs typeface="Arial" pitchFamily="34" charset="0"/>
                        </a:rPr>
                        <a:t>342.714</a:t>
                      </a: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50" b="0" i="0" u="none" strike="noStrike" dirty="0" smtClean="0">
                          <a:solidFill>
                            <a:srgbClr val="000000"/>
                          </a:solidFill>
                          <a:latin typeface="Calibri"/>
                        </a:rPr>
                        <a:t>327.206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50" b="0" i="0" u="none" strike="noStrike" dirty="0">
                          <a:solidFill>
                            <a:srgbClr val="000000"/>
                          </a:solidFill>
                          <a:latin typeface="Calibri"/>
                        </a:rPr>
                        <a:t>15.508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54083">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100" b="0" i="0" u="none" strike="noStrike" cap="none" normalizeH="0" baseline="0" dirty="0" smtClean="0">
                          <a:ln>
                            <a:noFill/>
                          </a:ln>
                          <a:solidFill>
                            <a:schemeClr val="tx1"/>
                          </a:solidFill>
                          <a:effectLst/>
                          <a:latin typeface="Arial" pitchFamily="34" charset="0"/>
                          <a:cs typeface="Arial" pitchFamily="34" charset="0"/>
                        </a:rPr>
                        <a:t>Total Capital Receipts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dirty="0" smtClean="0">
                          <a:solidFill>
                            <a:schemeClr val="tx1"/>
                          </a:solidFill>
                          <a:latin typeface="Arial" pitchFamily="34" charset="0"/>
                          <a:cs typeface="Arial" pitchFamily="34" charset="0"/>
                        </a:rPr>
                        <a:t>20.976</a:t>
                      </a: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b="0" i="0" u="none" strike="noStrike" dirty="0" smtClean="0">
                          <a:solidFill>
                            <a:srgbClr val="000000"/>
                          </a:solidFill>
                          <a:latin typeface="Calibri"/>
                        </a:rPr>
                        <a:t> 23.184</a:t>
                      </a: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50" b="0" i="0" u="none" strike="noStrike" dirty="0">
                          <a:solidFill>
                            <a:srgbClr val="000000"/>
                          </a:solidFill>
                          <a:latin typeface="Calibri"/>
                        </a:rPr>
                        <a:t>-2.208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540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Federal Transfers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dirty="0" smtClean="0">
                          <a:solidFill>
                            <a:schemeClr val="tx1"/>
                          </a:solidFill>
                          <a:latin typeface="Arial" pitchFamily="34" charset="0"/>
                          <a:cs typeface="Arial" pitchFamily="34" charset="0"/>
                        </a:rPr>
                        <a:t>126.000</a:t>
                      </a: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50" b="0" i="0" u="none" strike="noStrike" dirty="0" smtClean="0">
                          <a:solidFill>
                            <a:srgbClr val="000000"/>
                          </a:solidFill>
                          <a:latin typeface="Calibri"/>
                        </a:rPr>
                        <a:t>139.300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050" b="0" i="0" u="none" strike="noStrike" dirty="0" smtClean="0">
                          <a:solidFill>
                            <a:srgbClr val="000000"/>
                          </a:solidFill>
                          <a:latin typeface="Calibri"/>
                        </a:rPr>
                        <a:t>-13.300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5387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Total Recurrent Expenditure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      Personnel Cost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      Overhead Cost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Arial" pitchFamily="34" charset="0"/>
                          <a:cs typeface="Arial" pitchFamily="34" charset="0"/>
                        </a:rPr>
                        <a:t>241.977</a:t>
                      </a:r>
                    </a:p>
                    <a:p>
                      <a:pPr algn="ctr">
                        <a:lnSpc>
                          <a:spcPct val="100000"/>
                        </a:lnSpc>
                      </a:pPr>
                      <a:r>
                        <a:rPr lang="en-US" sz="1050" dirty="0" smtClean="0">
                          <a:solidFill>
                            <a:schemeClr val="tx1"/>
                          </a:solidFill>
                          <a:latin typeface="Arial" pitchFamily="34" charset="0"/>
                          <a:cs typeface="Arial" pitchFamily="34" charset="0"/>
                        </a:rPr>
                        <a:t>113.300</a:t>
                      </a:r>
                    </a:p>
                    <a:p>
                      <a:pPr algn="ctr">
                        <a:lnSpc>
                          <a:spcPct val="100000"/>
                        </a:lnSpc>
                      </a:pPr>
                      <a:r>
                        <a:rPr lang="en-US" sz="1050" dirty="0" smtClean="0">
                          <a:solidFill>
                            <a:schemeClr val="tx1"/>
                          </a:solidFill>
                          <a:latin typeface="Arial" pitchFamily="34" charset="0"/>
                          <a:cs typeface="Arial" pitchFamily="34" charset="0"/>
                        </a:rPr>
                        <a:t>128.677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Arial" pitchFamily="34" charset="0"/>
                          <a:cs typeface="Arial" pitchFamily="34" charset="0"/>
                        </a:rPr>
                        <a:t>241.865</a:t>
                      </a:r>
                    </a:p>
                    <a:p>
                      <a:pPr algn="ctr">
                        <a:lnSpc>
                          <a:spcPct val="100000"/>
                        </a:lnSpc>
                      </a:pPr>
                      <a:r>
                        <a:rPr lang="en-US" sz="1050" dirty="0" smtClean="0">
                          <a:solidFill>
                            <a:schemeClr val="tx1"/>
                          </a:solidFill>
                          <a:latin typeface="Arial" pitchFamily="34" charset="0"/>
                          <a:cs typeface="Arial" pitchFamily="34" charset="0"/>
                        </a:rPr>
                        <a:t>   88.221</a:t>
                      </a:r>
                    </a:p>
                    <a:p>
                      <a:pPr algn="ctr">
                        <a:lnSpc>
                          <a:spcPct val="100000"/>
                        </a:lnSpc>
                      </a:pPr>
                      <a:r>
                        <a:rPr lang="en-US" sz="1050" dirty="0" smtClean="0">
                          <a:solidFill>
                            <a:schemeClr val="tx1"/>
                          </a:solidFill>
                          <a:latin typeface="Arial" pitchFamily="34" charset="0"/>
                          <a:cs typeface="Arial" pitchFamily="34" charset="0"/>
                        </a:rPr>
                        <a:t>153.644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050" b="0" i="0" u="none" strike="noStrike" dirty="0" smtClean="0">
                          <a:solidFill>
                            <a:srgbClr val="000000"/>
                          </a:solidFill>
                          <a:latin typeface="Calibri"/>
                        </a:rPr>
                        <a:t>0.112</a:t>
                      </a:r>
                    </a:p>
                    <a:p>
                      <a:pPr algn="ctr" fontAlgn="b"/>
                      <a:r>
                        <a:rPr lang="en-US" sz="1050" b="0" i="0" u="none" strike="noStrike" dirty="0" smtClean="0">
                          <a:solidFill>
                            <a:srgbClr val="000000"/>
                          </a:solidFill>
                          <a:latin typeface="Calibri"/>
                        </a:rPr>
                        <a:t>25.079</a:t>
                      </a:r>
                    </a:p>
                    <a:p>
                      <a:pPr marL="0" marR="0" indent="0" algn="ctr" defTabSz="914400" rtl="0" eaLnBrk="1" fontAlgn="b" latinLnBrk="0" hangingPunct="1">
                        <a:lnSpc>
                          <a:spcPct val="100000"/>
                        </a:lnSpc>
                        <a:spcBef>
                          <a:spcPts val="0"/>
                        </a:spcBef>
                        <a:spcAft>
                          <a:spcPts val="0"/>
                        </a:spcAft>
                        <a:buClrTx/>
                        <a:buSzTx/>
                        <a:buFontTx/>
                        <a:buNone/>
                        <a:tabLst/>
                        <a:defRPr/>
                      </a:pPr>
                      <a:r>
                        <a:rPr lang="en-US" sz="1050" b="0" i="0" u="none" strike="noStrike" dirty="0" smtClean="0">
                          <a:solidFill>
                            <a:srgbClr val="000000"/>
                          </a:solidFill>
                          <a:latin typeface="Calibri"/>
                        </a:rPr>
                        <a:t>-24.967</a:t>
                      </a:r>
                    </a:p>
                    <a:p>
                      <a:pPr algn="ctr" fontAlgn="b"/>
                      <a:endParaRPr lang="en-US" sz="1050" b="0" i="0" u="none" strike="noStrike" dirty="0" smtClean="0">
                        <a:solidFill>
                          <a:srgbClr val="000000"/>
                        </a:solidFill>
                        <a:latin typeface="Calibri"/>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540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Recurrent Surplus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dirty="0" smtClean="0">
                          <a:solidFill>
                            <a:schemeClr val="tx1"/>
                          </a:solidFill>
                          <a:latin typeface="Arial" pitchFamily="34" charset="0"/>
                          <a:cs typeface="Arial" pitchFamily="34" charset="0"/>
                        </a:rPr>
                        <a:t>247.713</a:t>
                      </a: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Arial" pitchFamily="34" charset="0"/>
                          <a:cs typeface="Arial" pitchFamily="34" charset="0"/>
                        </a:rPr>
                        <a:t>247.825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050" b="0" i="0" u="none" strike="noStrike" dirty="0" smtClean="0">
                          <a:solidFill>
                            <a:srgbClr val="000000"/>
                          </a:solidFill>
                          <a:latin typeface="Calibri"/>
                        </a:rPr>
                        <a:t>23.072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540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Capital Expenditure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dirty="0" smtClean="0">
                          <a:solidFill>
                            <a:schemeClr val="tx1"/>
                          </a:solidFill>
                          <a:latin typeface="Arial" pitchFamily="34" charset="0"/>
                          <a:cs typeface="Arial" pitchFamily="34" charset="0"/>
                        </a:rPr>
                        <a:t>247.713</a:t>
                      </a: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Arial" pitchFamily="34" charset="0"/>
                          <a:cs typeface="Arial" pitchFamily="34" charset="0"/>
                        </a:rPr>
                        <a:t>247.825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50" b="0" i="0" u="none" strike="noStrike" dirty="0" smtClean="0">
                          <a:solidFill>
                            <a:srgbClr val="000000"/>
                          </a:solidFill>
                          <a:latin typeface="Calibri"/>
                        </a:rPr>
                        <a:t>-0.112</a:t>
                      </a:r>
                      <a:endParaRPr lang="en-US" sz="1050" b="0"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540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Financing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dirty="0" smtClean="0">
                          <a:solidFill>
                            <a:schemeClr val="tx1"/>
                          </a:solidFill>
                          <a:latin typeface="Arial" pitchFamily="34" charset="0"/>
                          <a:cs typeface="Arial" pitchFamily="34" charset="0"/>
                        </a:rPr>
                        <a:t>-</a:t>
                      </a: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05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1050" b="0"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73748">
                <a:tc>
                  <a:txBody>
                    <a:bodyPr/>
                    <a:lstStyle/>
                    <a:p>
                      <a:pPr algn="l" rtl="0" fontAlgn="b"/>
                      <a:r>
                        <a:rPr lang="en-US" sz="1100" b="0" i="0" u="none" strike="noStrike" dirty="0" smtClean="0">
                          <a:solidFill>
                            <a:srgbClr val="000000"/>
                          </a:solidFill>
                          <a:latin typeface="Arial" pitchFamily="34" charset="0"/>
                          <a:cs typeface="Arial" pitchFamily="34" charset="0"/>
                        </a:rPr>
                        <a:t>     External Loans</a:t>
                      </a:r>
                      <a:endParaRPr lang="en-US" sz="1100" b="0"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1050" dirty="0">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050" dirty="0">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1050" b="0"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73748">
                <a:tc>
                  <a:txBody>
                    <a:bodyPr/>
                    <a:lstStyle/>
                    <a:p>
                      <a:pPr algn="l" rtl="0" fontAlgn="b"/>
                      <a:r>
                        <a:rPr lang="en-US" sz="1100" b="1" i="0" u="none" strike="noStrike" dirty="0" smtClean="0">
                          <a:solidFill>
                            <a:srgbClr val="000000"/>
                          </a:solidFill>
                          <a:latin typeface="Arial" pitchFamily="34" charset="0"/>
                          <a:cs typeface="Arial" pitchFamily="34" charset="0"/>
                        </a:rPr>
                        <a:t>        (</a:t>
                      </a:r>
                      <a:r>
                        <a:rPr lang="en-US" sz="1100" b="1" i="0" u="none" strike="noStrike" dirty="0" err="1" smtClean="0">
                          <a:solidFill>
                            <a:srgbClr val="000000"/>
                          </a:solidFill>
                          <a:latin typeface="Arial" pitchFamily="34" charset="0"/>
                          <a:cs typeface="Arial" pitchFamily="34" charset="0"/>
                        </a:rPr>
                        <a:t>i</a:t>
                      </a:r>
                      <a:r>
                        <a:rPr lang="en-US" sz="1100" b="1" i="0" u="none" strike="noStrike" dirty="0" smtClean="0">
                          <a:solidFill>
                            <a:srgbClr val="000000"/>
                          </a:solidFill>
                          <a:latin typeface="Arial" pitchFamily="34" charset="0"/>
                          <a:cs typeface="Arial" pitchFamily="34" charset="0"/>
                        </a:rPr>
                        <a:t>) DPO</a:t>
                      </a:r>
                      <a:endParaRPr lang="en-US" sz="1100" b="1"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050" b="0" i="0" u="none" strike="noStrike" dirty="0" smtClean="0">
                          <a:solidFill>
                            <a:srgbClr val="000000"/>
                          </a:solidFill>
                          <a:latin typeface="Arial" pitchFamily="34" charset="0"/>
                          <a:cs typeface="Arial" pitchFamily="34" charset="0"/>
                        </a:rPr>
                        <a:t>32.000</a:t>
                      </a:r>
                      <a:endParaRPr lang="en-US" sz="1050" b="0"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050" b="0" i="0" u="none" strike="noStrike" dirty="0" smtClean="0">
                          <a:solidFill>
                            <a:srgbClr val="000000"/>
                          </a:solidFill>
                          <a:latin typeface="Arial" pitchFamily="34" charset="0"/>
                          <a:cs typeface="Arial" pitchFamily="34" charset="0"/>
                        </a:rPr>
                        <a:t>30.000</a:t>
                      </a:r>
                      <a:endParaRPr lang="en-US" sz="1050" b="0" i="0" u="none" strike="noStrike" dirty="0">
                        <a:solidFill>
                          <a:srgbClr val="000000"/>
                        </a:solidFill>
                        <a:latin typeface="Arial" pitchFamily="34" charset="0"/>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50" b="0" i="0" u="none" strike="noStrike" dirty="0">
                          <a:solidFill>
                            <a:srgbClr val="000000"/>
                          </a:solidFill>
                          <a:latin typeface="Calibri"/>
                        </a:rPr>
                        <a:t>2.000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73748">
                <a:tc>
                  <a:txBody>
                    <a:bodyPr/>
                    <a:lstStyle/>
                    <a:p>
                      <a:pPr algn="l" rtl="0" fontAlgn="b"/>
                      <a:r>
                        <a:rPr lang="en-US" sz="1100" b="0" i="0" u="none" strike="noStrike" dirty="0" smtClean="0">
                          <a:solidFill>
                            <a:srgbClr val="000000"/>
                          </a:solidFill>
                          <a:latin typeface="Arial" pitchFamily="34" charset="0"/>
                          <a:cs typeface="Arial" pitchFamily="34" charset="0"/>
                        </a:rPr>
                        <a:t>        (ii) Others</a:t>
                      </a:r>
                      <a:endParaRPr lang="en-US" sz="1100" b="0"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050" b="0" i="0" u="none" strike="noStrike" dirty="0" smtClean="0">
                          <a:solidFill>
                            <a:srgbClr val="000000"/>
                          </a:solidFill>
                          <a:latin typeface="Arial" pitchFamily="34" charset="0"/>
                          <a:cs typeface="Arial" pitchFamily="34" charset="0"/>
                        </a:rPr>
                        <a:t>24.542</a:t>
                      </a:r>
                      <a:endParaRPr lang="en-US" sz="1050" b="0"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050" b="0" i="0" u="none" strike="noStrike" dirty="0" smtClean="0">
                          <a:solidFill>
                            <a:srgbClr val="000000"/>
                          </a:solidFill>
                          <a:latin typeface="Arial" pitchFamily="34" charset="0"/>
                          <a:cs typeface="Arial" pitchFamily="34" charset="0"/>
                        </a:rPr>
                        <a:t>13.080  </a:t>
                      </a:r>
                      <a:endParaRPr lang="en-US" sz="1050" b="0" i="0" u="none" strike="noStrike" dirty="0">
                        <a:solidFill>
                          <a:srgbClr val="000000"/>
                        </a:solidFill>
                        <a:latin typeface="Arial" pitchFamily="34" charset="0"/>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50" b="0" i="0" u="none" strike="noStrike" dirty="0">
                          <a:solidFill>
                            <a:srgbClr val="000000"/>
                          </a:solidFill>
                          <a:latin typeface="Calibri"/>
                        </a:rPr>
                        <a:t>11.462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73748">
                <a:tc>
                  <a:txBody>
                    <a:bodyPr/>
                    <a:lstStyle/>
                    <a:p>
                      <a:pPr algn="l" rtl="0" fontAlgn="b"/>
                      <a:r>
                        <a:rPr lang="en-US" sz="1100" b="0" i="0" u="none" strike="noStrike" dirty="0" smtClean="0">
                          <a:solidFill>
                            <a:srgbClr val="000000"/>
                          </a:solidFill>
                          <a:latin typeface="Arial" pitchFamily="34" charset="0"/>
                          <a:cs typeface="Arial" pitchFamily="34" charset="0"/>
                        </a:rPr>
                        <a:t>    Internal Loans</a:t>
                      </a:r>
                      <a:endParaRPr lang="en-US" sz="1100" b="0"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050" b="0" i="0" u="none" strike="noStrike" dirty="0" smtClean="0">
                          <a:solidFill>
                            <a:srgbClr val="000000"/>
                          </a:solidFill>
                          <a:latin typeface="Arial" pitchFamily="34" charset="0"/>
                          <a:cs typeface="Arial" pitchFamily="34" charset="0"/>
                        </a:rPr>
                        <a:t>34.276</a:t>
                      </a:r>
                      <a:endParaRPr lang="en-US" sz="1050" b="0"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050" b="0" i="0" u="none" strike="noStrike" dirty="0" smtClean="0">
                          <a:solidFill>
                            <a:srgbClr val="000000"/>
                          </a:solidFill>
                          <a:latin typeface="Arial" pitchFamily="34" charset="0"/>
                          <a:cs typeface="Arial" pitchFamily="34" charset="0"/>
                        </a:rPr>
                        <a:t>56.666  </a:t>
                      </a:r>
                      <a:endParaRPr lang="en-US" sz="1050" b="0" i="0" u="none" strike="noStrike" dirty="0">
                        <a:solidFill>
                          <a:srgbClr val="000000"/>
                        </a:solidFill>
                        <a:latin typeface="Arial" pitchFamily="34" charset="0"/>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50" b="0" i="0" u="none" strike="noStrike" dirty="0">
                          <a:solidFill>
                            <a:srgbClr val="000000"/>
                          </a:solidFill>
                          <a:latin typeface="Calibri"/>
                        </a:rPr>
                        <a:t>-22.390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73748">
                <a:tc>
                  <a:txBody>
                    <a:bodyPr/>
                    <a:lstStyle/>
                    <a:p>
                      <a:pPr algn="l" rtl="0" fontAlgn="b"/>
                      <a:r>
                        <a:rPr lang="en-US" sz="1100" b="0" i="0" u="none" strike="noStrike" dirty="0" smtClean="0">
                          <a:solidFill>
                            <a:srgbClr val="000000"/>
                          </a:solidFill>
                          <a:latin typeface="Arial" pitchFamily="34" charset="0"/>
                          <a:cs typeface="Arial" pitchFamily="34" charset="0"/>
                        </a:rPr>
                        <a:t>  Repayments </a:t>
                      </a:r>
                      <a:endParaRPr lang="en-US" sz="1100" b="0"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050" b="0" i="0" u="none" strike="noStrike" dirty="0" smtClean="0">
                          <a:solidFill>
                            <a:srgbClr val="000000"/>
                          </a:solidFill>
                          <a:latin typeface="Arial" pitchFamily="34" charset="0"/>
                          <a:cs typeface="Arial" pitchFamily="34" charset="0"/>
                        </a:rPr>
                        <a:t>90.818</a:t>
                      </a:r>
                      <a:endParaRPr lang="en-US" sz="1050" b="0"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050" b="0" i="0" u="none" strike="noStrike" dirty="0" smtClean="0">
                          <a:solidFill>
                            <a:srgbClr val="000000"/>
                          </a:solidFill>
                          <a:latin typeface="Arial" pitchFamily="34" charset="0"/>
                          <a:cs typeface="Arial" pitchFamily="34" charset="0"/>
                        </a:rPr>
                        <a:t>99.746</a:t>
                      </a:r>
                      <a:endParaRPr lang="en-US" sz="1050" b="0" i="0" u="none" strike="noStrike" dirty="0">
                        <a:solidFill>
                          <a:srgbClr val="000000"/>
                        </a:solidFill>
                        <a:latin typeface="Arial" pitchFamily="34" charset="0"/>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50" b="0" i="0" u="none" strike="noStrike" dirty="0">
                          <a:solidFill>
                            <a:srgbClr val="000000"/>
                          </a:solidFill>
                          <a:latin typeface="Calibri"/>
                        </a:rPr>
                        <a:t>-8.928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540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smtClean="0">
                          <a:ln>
                            <a:noFill/>
                          </a:ln>
                          <a:solidFill>
                            <a:schemeClr val="tx1"/>
                          </a:solidFill>
                          <a:effectLst/>
                          <a:latin typeface="Arial" pitchFamily="34" charset="0"/>
                          <a:cs typeface="Arial" pitchFamily="34" charset="0"/>
                        </a:rPr>
                        <a:t>Budget Size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50" b="1" dirty="0" smtClean="0">
                          <a:solidFill>
                            <a:schemeClr val="tx1"/>
                          </a:solidFill>
                          <a:latin typeface="Arial" pitchFamily="34" charset="0"/>
                          <a:cs typeface="Arial" pitchFamily="34" charset="0"/>
                        </a:rPr>
                        <a:t>489.690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50" b="1" dirty="0" smtClean="0">
                          <a:solidFill>
                            <a:schemeClr val="tx1"/>
                          </a:solidFill>
                          <a:latin typeface="Arial" pitchFamily="34" charset="0"/>
                          <a:cs typeface="Arial" pitchFamily="34" charset="0"/>
                        </a:rPr>
                        <a:t>489.690</a:t>
                      </a:r>
                      <a:endParaRPr lang="en-US" sz="1050" b="1"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050" dirty="0"/>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7" name="Slide Number Placeholder 6"/>
          <p:cNvSpPr>
            <a:spLocks noGrp="1"/>
          </p:cNvSpPr>
          <p:nvPr>
            <p:ph type="sldNum" sz="quarter" idx="12"/>
          </p:nvPr>
        </p:nvSpPr>
        <p:spPr/>
        <p:txBody>
          <a:bodyPr/>
          <a:lstStyle/>
          <a:p>
            <a:pPr>
              <a:defRPr/>
            </a:pPr>
            <a:fld id="{88B60C3A-BFD0-493C-A48B-C22769291EE9}" type="slidenum">
              <a:rPr lang="en-US" smtClean="0"/>
              <a:pPr>
                <a:defRPr/>
              </a:pPr>
              <a:t>5</a:t>
            </a:fld>
            <a:endParaRPr lang="en-US" dirty="0"/>
          </a:p>
        </p:txBody>
      </p:sp>
      <p:sp>
        <p:nvSpPr>
          <p:cNvPr id="10" name="Footer Placeholder 9"/>
          <p:cNvSpPr>
            <a:spLocks noGrp="1"/>
          </p:cNvSpPr>
          <p:nvPr>
            <p:ph type="ftr" sz="quarter" idx="11"/>
          </p:nvPr>
        </p:nvSpPr>
        <p:spPr/>
        <p:txBody>
          <a:bodyPr/>
          <a:lstStyle/>
          <a:p>
            <a:pPr>
              <a:defRPr/>
            </a:pPr>
            <a:r>
              <a:rPr lang="en-US" dirty="0" smtClean="0"/>
              <a:t>MEPB:Q2/Half Year Y2015 Budget Performance Appraisal</a:t>
            </a:r>
            <a:endParaRPr lang="en-US" dirty="0"/>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6375"/>
            <a:ext cx="7924800" cy="612775"/>
          </a:xfrm>
        </p:spPr>
        <p:txBody>
          <a:bodyPr/>
          <a:lstStyle/>
          <a:p>
            <a:r>
              <a:rPr lang="en-US" sz="2800" dirty="0" smtClean="0">
                <a:solidFill>
                  <a:srgbClr val="002060"/>
                </a:solidFill>
                <a:latin typeface="Arial Rounded MT Bold" pitchFamily="34" charset="0"/>
              </a:rPr>
              <a:t>Y2015 Budget: Details of </a:t>
            </a:r>
            <a:r>
              <a:rPr lang="yo-NG" sz="2800" dirty="0" smtClean="0">
                <a:solidFill>
                  <a:srgbClr val="002060"/>
                </a:solidFill>
                <a:latin typeface="Arial Rounded MT Bold" pitchFamily="34" charset="0"/>
              </a:rPr>
              <a:t>Function</a:t>
            </a:r>
            <a:r>
              <a:rPr lang="en-US" sz="2800" dirty="0" smtClean="0">
                <a:solidFill>
                  <a:srgbClr val="002060"/>
                </a:solidFill>
                <a:latin typeface="Arial Rounded MT Bold" pitchFamily="34" charset="0"/>
              </a:rPr>
              <a:t> Allocation</a:t>
            </a:r>
            <a:endParaRPr lang="en-US" sz="2800" dirty="0"/>
          </a:p>
        </p:txBody>
      </p:sp>
      <p:graphicFrame>
        <p:nvGraphicFramePr>
          <p:cNvPr id="6" name="Content Placeholder 5"/>
          <p:cNvGraphicFramePr>
            <a:graphicFrameLocks noGrp="1"/>
          </p:cNvGraphicFramePr>
          <p:nvPr>
            <p:ph sz="quarter" idx="1"/>
            <p:extLst>
              <p:ext uri="{D42A27DB-BD31-4B8C-83A1-F6EECF244321}">
                <p14:modId xmlns:p14="http://schemas.microsoft.com/office/powerpoint/2010/main" val="2703510055"/>
              </p:ext>
            </p:extLst>
          </p:nvPr>
        </p:nvGraphicFramePr>
        <p:xfrm>
          <a:off x="838201" y="895349"/>
          <a:ext cx="7162800" cy="3464502"/>
        </p:xfrm>
        <a:graphic>
          <a:graphicData uri="http://schemas.openxmlformats.org/drawingml/2006/table">
            <a:tbl>
              <a:tblPr firstRow="1" bandRow="1">
                <a:tableStyleId>{5C22544A-7EE6-4342-B048-85BDC9FD1C3A}</a:tableStyleId>
              </a:tblPr>
              <a:tblGrid>
                <a:gridCol w="376989"/>
                <a:gridCol w="3356810"/>
                <a:gridCol w="1752600"/>
                <a:gridCol w="1676401"/>
              </a:tblGrid>
              <a:tr h="417769">
                <a:tc>
                  <a:txBody>
                    <a:bodyPr/>
                    <a:lstStyle/>
                    <a:p>
                      <a:pPr algn="ctr" fontAlgn="b"/>
                      <a:r>
                        <a:rPr lang="en-US" sz="1400" b="1" i="0" u="none" strike="noStrike" dirty="0" smtClean="0">
                          <a:solidFill>
                            <a:srgbClr val="000000"/>
                          </a:solidFill>
                          <a:latin typeface="Cambria"/>
                        </a:rPr>
                        <a:t>SN</a:t>
                      </a:r>
                      <a:endParaRPr lang="en-US" sz="1400" b="1" i="0" u="none" strike="noStrike" dirty="0">
                        <a:solidFill>
                          <a:srgbClr val="000000"/>
                        </a:solidFill>
                        <a:latin typeface="Cambria"/>
                      </a:endParaRPr>
                    </a:p>
                  </a:txBody>
                  <a:tcPr marL="9525" marR="9525" marT="9525" marB="0" anchor="b"/>
                </a:tc>
                <a:tc>
                  <a:txBody>
                    <a:bodyPr/>
                    <a:lstStyle/>
                    <a:p>
                      <a:pPr algn="ctr" fontAlgn="b"/>
                      <a:r>
                        <a:rPr lang="en-US" sz="1400" b="1" i="0" u="none" strike="noStrike" dirty="0">
                          <a:solidFill>
                            <a:srgbClr val="000000"/>
                          </a:solidFill>
                          <a:latin typeface="Cambria"/>
                        </a:rPr>
                        <a:t>Sector</a:t>
                      </a:r>
                    </a:p>
                  </a:txBody>
                  <a:tcPr marL="9525" marR="9525" marT="9525" marB="0" anchor="b"/>
                </a:tc>
                <a:tc>
                  <a:txBody>
                    <a:bodyPr/>
                    <a:lstStyle/>
                    <a:p>
                      <a:pPr algn="ctr" fontAlgn="b"/>
                      <a:r>
                        <a:rPr lang="en-US" sz="1400" b="1" i="0" u="none" strike="noStrike" dirty="0">
                          <a:solidFill>
                            <a:srgbClr val="000000"/>
                          </a:solidFill>
                          <a:latin typeface="Cambria"/>
                        </a:rPr>
                        <a:t> Total </a:t>
                      </a:r>
                    </a:p>
                  </a:txBody>
                  <a:tcPr marL="9525" marR="9525" marT="9525" marB="0" anchor="b"/>
                </a:tc>
                <a:tc>
                  <a:txBody>
                    <a:bodyPr/>
                    <a:lstStyle/>
                    <a:p>
                      <a:pPr algn="ctr" fontAlgn="b"/>
                      <a:r>
                        <a:rPr lang="en-US" sz="1400" b="1" i="0" u="none" strike="noStrike" dirty="0">
                          <a:solidFill>
                            <a:srgbClr val="000000"/>
                          </a:solidFill>
                          <a:latin typeface="Cambria"/>
                        </a:rPr>
                        <a:t>%</a:t>
                      </a:r>
                      <a:br>
                        <a:rPr lang="en-US" sz="1400" b="1" i="0" u="none" strike="noStrike" dirty="0">
                          <a:solidFill>
                            <a:srgbClr val="000000"/>
                          </a:solidFill>
                          <a:latin typeface="Cambria"/>
                        </a:rPr>
                      </a:br>
                      <a:r>
                        <a:rPr lang="en-US" sz="1400" b="1" i="0" u="none" strike="noStrike" dirty="0">
                          <a:solidFill>
                            <a:srgbClr val="000000"/>
                          </a:solidFill>
                          <a:latin typeface="Cambria"/>
                        </a:rPr>
                        <a:t>Allocation</a:t>
                      </a:r>
                    </a:p>
                  </a:txBody>
                  <a:tcPr marL="9525" marR="9525" marT="9525" marB="0" anchor="b"/>
                </a:tc>
              </a:tr>
              <a:tr h="291866">
                <a:tc>
                  <a:txBody>
                    <a:bodyPr/>
                    <a:lstStyle/>
                    <a:p>
                      <a:pPr algn="ctr" fontAlgn="b"/>
                      <a:r>
                        <a:rPr lang="en-US" sz="1400" b="0" i="0" u="none" strike="noStrike">
                          <a:solidFill>
                            <a:srgbClr val="000000"/>
                          </a:solidFill>
                          <a:latin typeface="Cambria"/>
                        </a:rPr>
                        <a:t>1</a:t>
                      </a:r>
                    </a:p>
                  </a:txBody>
                  <a:tcPr marL="9525" marR="9525" marT="9525" marB="0" anchor="b"/>
                </a:tc>
                <a:tc>
                  <a:txBody>
                    <a:bodyPr/>
                    <a:lstStyle/>
                    <a:p>
                      <a:pPr algn="l" fontAlgn="b"/>
                      <a:r>
                        <a:rPr lang="en-US" sz="1400" b="0" i="0" u="none" strike="noStrike" dirty="0">
                          <a:solidFill>
                            <a:srgbClr val="000000"/>
                          </a:solidFill>
                          <a:latin typeface="Cambria"/>
                        </a:rPr>
                        <a:t>General Public Service </a:t>
                      </a:r>
                    </a:p>
                  </a:txBody>
                  <a:tcPr marL="9525" marR="9525" marT="9525" marB="0" anchor="b"/>
                </a:tc>
                <a:tc>
                  <a:txBody>
                    <a:bodyPr/>
                    <a:lstStyle/>
                    <a:p>
                      <a:pPr algn="r" fontAlgn="b"/>
                      <a:r>
                        <a:rPr lang="en-US" sz="1400" b="0" i="0" u="none" strike="noStrike" dirty="0" smtClean="0">
                          <a:solidFill>
                            <a:srgbClr val="000000"/>
                          </a:solidFill>
                          <a:latin typeface="Calibri"/>
                        </a:rPr>
                        <a:t>108,468,143,704</a:t>
                      </a:r>
                      <a:endParaRPr lang="en-US" sz="1400" b="0" i="0" u="none" strike="noStrike" dirty="0">
                        <a:solidFill>
                          <a:srgbClr val="000000"/>
                        </a:solidFill>
                        <a:latin typeface="Calibri"/>
                      </a:endParaRPr>
                    </a:p>
                  </a:txBody>
                  <a:tcPr marL="9525" marR="9525" marT="9525" marB="0" anchor="b"/>
                </a:tc>
                <a:tc>
                  <a:txBody>
                    <a:bodyPr/>
                    <a:lstStyle/>
                    <a:p>
                      <a:pPr algn="ctr" fontAlgn="b"/>
                      <a:r>
                        <a:rPr lang="en-US" sz="1400" b="0" i="0" u="none" strike="noStrike" dirty="0" smtClean="0">
                          <a:solidFill>
                            <a:srgbClr val="000000"/>
                          </a:solidFill>
                          <a:latin typeface="Cambria"/>
                        </a:rPr>
                        <a:t>22.15</a:t>
                      </a:r>
                      <a:endParaRPr lang="en-US" sz="1400" b="0" i="0" u="none" strike="noStrike" dirty="0">
                        <a:solidFill>
                          <a:srgbClr val="000000"/>
                        </a:solidFill>
                        <a:latin typeface="Cambria"/>
                      </a:endParaRPr>
                    </a:p>
                  </a:txBody>
                  <a:tcPr marL="9525" marR="9525" marT="9525" marB="0" anchor="b"/>
                </a:tc>
              </a:tr>
              <a:tr h="291866">
                <a:tc>
                  <a:txBody>
                    <a:bodyPr/>
                    <a:lstStyle/>
                    <a:p>
                      <a:pPr algn="ctr" fontAlgn="b"/>
                      <a:r>
                        <a:rPr lang="en-US" sz="1400" b="0" i="0" u="none" strike="noStrike" dirty="0">
                          <a:solidFill>
                            <a:srgbClr val="000000"/>
                          </a:solidFill>
                          <a:latin typeface="Cambria"/>
                        </a:rPr>
                        <a:t>2</a:t>
                      </a:r>
                    </a:p>
                  </a:txBody>
                  <a:tcPr marL="9525" marR="9525" marT="9525" marB="0" anchor="b"/>
                </a:tc>
                <a:tc>
                  <a:txBody>
                    <a:bodyPr/>
                    <a:lstStyle/>
                    <a:p>
                      <a:pPr algn="l" fontAlgn="b"/>
                      <a:r>
                        <a:rPr lang="en-US" sz="1400" b="0" i="0" u="none" strike="noStrike" dirty="0">
                          <a:solidFill>
                            <a:srgbClr val="000000"/>
                          </a:solidFill>
                          <a:latin typeface="Cambria"/>
                        </a:rPr>
                        <a:t>Public Order and Safety</a:t>
                      </a:r>
                    </a:p>
                  </a:txBody>
                  <a:tcPr marL="9525" marR="9525" marT="9525" marB="0" anchor="b"/>
                </a:tc>
                <a:tc>
                  <a:txBody>
                    <a:bodyPr/>
                    <a:lstStyle/>
                    <a:p>
                      <a:pPr algn="r" fontAlgn="b"/>
                      <a:r>
                        <a:rPr lang="en-US" sz="1400" b="0" i="0" u="none" strike="noStrike" dirty="0" smtClean="0">
                          <a:solidFill>
                            <a:srgbClr val="000000"/>
                          </a:solidFill>
                          <a:latin typeface="Calibri"/>
                        </a:rPr>
                        <a:t>16,737,202,820</a:t>
                      </a:r>
                      <a:endParaRPr lang="en-US" sz="1400" b="0" i="0" u="none" strike="noStrike" dirty="0">
                        <a:solidFill>
                          <a:srgbClr val="000000"/>
                        </a:solidFill>
                        <a:latin typeface="Calibri"/>
                      </a:endParaRPr>
                    </a:p>
                  </a:txBody>
                  <a:tcPr marL="9525" marR="9525" marT="9525" marB="0" anchor="b"/>
                </a:tc>
                <a:tc>
                  <a:txBody>
                    <a:bodyPr/>
                    <a:lstStyle/>
                    <a:p>
                      <a:pPr algn="ctr" fontAlgn="b"/>
                      <a:r>
                        <a:rPr lang="en-US" sz="1400" b="0" i="0" u="none" strike="noStrike" dirty="0" smtClean="0">
                          <a:solidFill>
                            <a:srgbClr val="000000"/>
                          </a:solidFill>
                          <a:latin typeface="Cambria"/>
                        </a:rPr>
                        <a:t>3.42</a:t>
                      </a:r>
                      <a:endParaRPr lang="en-US" sz="1400" b="0" i="0" u="none" strike="noStrike" dirty="0">
                        <a:solidFill>
                          <a:srgbClr val="000000"/>
                        </a:solidFill>
                        <a:latin typeface="Cambria"/>
                      </a:endParaRPr>
                    </a:p>
                  </a:txBody>
                  <a:tcPr marL="9525" marR="9525" marT="9525" marB="0" anchor="b"/>
                </a:tc>
              </a:tr>
              <a:tr h="291866">
                <a:tc>
                  <a:txBody>
                    <a:bodyPr/>
                    <a:lstStyle/>
                    <a:p>
                      <a:pPr algn="ctr" fontAlgn="b"/>
                      <a:r>
                        <a:rPr lang="en-US" sz="1400" b="0" i="0" u="none" strike="noStrike">
                          <a:solidFill>
                            <a:srgbClr val="000000"/>
                          </a:solidFill>
                          <a:latin typeface="Cambria"/>
                        </a:rPr>
                        <a:t>3</a:t>
                      </a:r>
                    </a:p>
                  </a:txBody>
                  <a:tcPr marL="9525" marR="9525" marT="9525" marB="0" anchor="b"/>
                </a:tc>
                <a:tc>
                  <a:txBody>
                    <a:bodyPr/>
                    <a:lstStyle/>
                    <a:p>
                      <a:pPr algn="l" fontAlgn="b"/>
                      <a:r>
                        <a:rPr lang="en-US" sz="1400" b="0" i="0" u="none" strike="noStrike" dirty="0">
                          <a:solidFill>
                            <a:srgbClr val="000000"/>
                          </a:solidFill>
                          <a:latin typeface="Cambria"/>
                        </a:rPr>
                        <a:t>Economic Affairs</a:t>
                      </a:r>
                    </a:p>
                  </a:txBody>
                  <a:tcPr marL="9525" marR="9525" marT="9525" marB="0" anchor="b"/>
                </a:tc>
                <a:tc>
                  <a:txBody>
                    <a:bodyPr/>
                    <a:lstStyle/>
                    <a:p>
                      <a:pPr algn="r" fontAlgn="b"/>
                      <a:r>
                        <a:rPr lang="en-US" sz="1400" b="0" i="0" u="none" strike="noStrike" dirty="0" smtClean="0">
                          <a:solidFill>
                            <a:srgbClr val="000000"/>
                          </a:solidFill>
                          <a:latin typeface="Calibri"/>
                        </a:rPr>
                        <a:t>148,393,354,766</a:t>
                      </a:r>
                      <a:endParaRPr lang="en-US" sz="1400" b="0" i="0" u="none" strike="noStrike" dirty="0">
                        <a:solidFill>
                          <a:srgbClr val="000000"/>
                        </a:solidFill>
                        <a:latin typeface="Calibri"/>
                      </a:endParaRPr>
                    </a:p>
                  </a:txBody>
                  <a:tcPr marL="9525" marR="9525" marT="9525" marB="0" anchor="b"/>
                </a:tc>
                <a:tc>
                  <a:txBody>
                    <a:bodyPr/>
                    <a:lstStyle/>
                    <a:p>
                      <a:pPr algn="ctr" fontAlgn="b"/>
                      <a:r>
                        <a:rPr lang="en-US" sz="1400" b="0" i="0" u="none" strike="noStrike" dirty="0" smtClean="0">
                          <a:solidFill>
                            <a:srgbClr val="000000"/>
                          </a:solidFill>
                          <a:latin typeface="Cambria"/>
                        </a:rPr>
                        <a:t>30.30</a:t>
                      </a:r>
                      <a:endParaRPr lang="en-US" sz="1400" b="0" i="0" u="none" strike="noStrike" dirty="0">
                        <a:solidFill>
                          <a:srgbClr val="000000"/>
                        </a:solidFill>
                        <a:latin typeface="Cambria"/>
                      </a:endParaRPr>
                    </a:p>
                  </a:txBody>
                  <a:tcPr marL="9525" marR="9525" marT="9525" marB="0" anchor="b"/>
                </a:tc>
              </a:tr>
              <a:tr h="291866">
                <a:tc>
                  <a:txBody>
                    <a:bodyPr/>
                    <a:lstStyle/>
                    <a:p>
                      <a:pPr algn="ctr" fontAlgn="b"/>
                      <a:r>
                        <a:rPr lang="en-US" sz="1400" b="0" i="0" u="none" strike="noStrike">
                          <a:solidFill>
                            <a:srgbClr val="000000"/>
                          </a:solidFill>
                          <a:latin typeface="Cambria"/>
                        </a:rPr>
                        <a:t>4</a:t>
                      </a:r>
                    </a:p>
                  </a:txBody>
                  <a:tcPr marL="9525" marR="9525" marT="9525" marB="0" anchor="b"/>
                </a:tc>
                <a:tc>
                  <a:txBody>
                    <a:bodyPr/>
                    <a:lstStyle/>
                    <a:p>
                      <a:pPr algn="l" fontAlgn="b"/>
                      <a:r>
                        <a:rPr lang="en-US" sz="1400" b="0" i="0" u="none" strike="noStrike" dirty="0">
                          <a:solidFill>
                            <a:srgbClr val="000000"/>
                          </a:solidFill>
                          <a:latin typeface="Cambria"/>
                        </a:rPr>
                        <a:t>Environmental Protection</a:t>
                      </a:r>
                    </a:p>
                  </a:txBody>
                  <a:tcPr marL="9525" marR="9525" marT="9525" marB="0" anchor="b"/>
                </a:tc>
                <a:tc>
                  <a:txBody>
                    <a:bodyPr/>
                    <a:lstStyle/>
                    <a:p>
                      <a:pPr algn="r" fontAlgn="b"/>
                      <a:r>
                        <a:rPr lang="en-US" sz="1400" b="0" i="0" u="none" strike="noStrike" dirty="0" smtClean="0">
                          <a:solidFill>
                            <a:srgbClr val="000000"/>
                          </a:solidFill>
                          <a:latin typeface="Calibri"/>
                        </a:rPr>
                        <a:t>35,446,960,721</a:t>
                      </a:r>
                      <a:endParaRPr lang="en-US" sz="1400" b="0" i="0" u="none" strike="noStrike" dirty="0">
                        <a:solidFill>
                          <a:srgbClr val="000000"/>
                        </a:solidFill>
                        <a:latin typeface="Calibri"/>
                      </a:endParaRPr>
                    </a:p>
                  </a:txBody>
                  <a:tcPr marL="9525" marR="9525" marT="9525" marB="0" anchor="b"/>
                </a:tc>
                <a:tc>
                  <a:txBody>
                    <a:bodyPr/>
                    <a:lstStyle/>
                    <a:p>
                      <a:pPr algn="ctr" fontAlgn="b"/>
                      <a:r>
                        <a:rPr lang="en-US" sz="1400" b="0" i="0" u="none" strike="noStrike" dirty="0" smtClean="0">
                          <a:solidFill>
                            <a:srgbClr val="000000"/>
                          </a:solidFill>
                          <a:latin typeface="Cambria"/>
                        </a:rPr>
                        <a:t>7.24</a:t>
                      </a:r>
                      <a:endParaRPr lang="en-US" sz="1400" b="0" i="0" u="none" strike="noStrike" dirty="0">
                        <a:solidFill>
                          <a:srgbClr val="000000"/>
                        </a:solidFill>
                        <a:latin typeface="Cambria"/>
                      </a:endParaRPr>
                    </a:p>
                  </a:txBody>
                  <a:tcPr marL="9525" marR="9525" marT="9525" marB="0" anchor="b"/>
                </a:tc>
              </a:tr>
              <a:tr h="401463">
                <a:tc>
                  <a:txBody>
                    <a:bodyPr/>
                    <a:lstStyle/>
                    <a:p>
                      <a:pPr algn="ctr" fontAlgn="b"/>
                      <a:r>
                        <a:rPr lang="en-US" sz="1400" b="0" i="0" u="none" strike="noStrike">
                          <a:solidFill>
                            <a:srgbClr val="000000"/>
                          </a:solidFill>
                          <a:latin typeface="Cambria"/>
                        </a:rPr>
                        <a:t>5</a:t>
                      </a:r>
                    </a:p>
                  </a:txBody>
                  <a:tcPr marL="9525" marR="9525" marT="9525" marB="0" anchor="b"/>
                </a:tc>
                <a:tc>
                  <a:txBody>
                    <a:bodyPr/>
                    <a:lstStyle/>
                    <a:p>
                      <a:pPr algn="l" fontAlgn="b"/>
                      <a:r>
                        <a:rPr lang="en-US" sz="1400" b="0" i="0" u="none" strike="noStrike" dirty="0">
                          <a:solidFill>
                            <a:srgbClr val="000000"/>
                          </a:solidFill>
                          <a:latin typeface="Cambria"/>
                        </a:rPr>
                        <a:t>Housing and Community Amenities</a:t>
                      </a:r>
                    </a:p>
                  </a:txBody>
                  <a:tcPr marL="9525" marR="9525" marT="9525" marB="0" anchor="b"/>
                </a:tc>
                <a:tc>
                  <a:txBody>
                    <a:bodyPr/>
                    <a:lstStyle/>
                    <a:p>
                      <a:pPr algn="r" fontAlgn="b"/>
                      <a:r>
                        <a:rPr lang="en-US" sz="1400" b="0" i="0" u="none" strike="noStrike" dirty="0" smtClean="0">
                          <a:solidFill>
                            <a:srgbClr val="000000"/>
                          </a:solidFill>
                          <a:latin typeface="Calibri"/>
                        </a:rPr>
                        <a:t>49,246,955,920</a:t>
                      </a:r>
                      <a:endParaRPr lang="en-US" sz="1400" b="0" i="0" u="none" strike="noStrike" dirty="0">
                        <a:solidFill>
                          <a:srgbClr val="000000"/>
                        </a:solidFill>
                        <a:latin typeface="Calibri"/>
                      </a:endParaRPr>
                    </a:p>
                  </a:txBody>
                  <a:tcPr marL="9525" marR="9525" marT="9525" marB="0" anchor="b"/>
                </a:tc>
                <a:tc>
                  <a:txBody>
                    <a:bodyPr/>
                    <a:lstStyle/>
                    <a:p>
                      <a:pPr algn="ctr" fontAlgn="b"/>
                      <a:r>
                        <a:rPr lang="en-US" sz="1400" b="0" i="0" u="none" strike="noStrike" dirty="0" smtClean="0">
                          <a:solidFill>
                            <a:srgbClr val="000000"/>
                          </a:solidFill>
                          <a:latin typeface="Cambria"/>
                        </a:rPr>
                        <a:t>10.06</a:t>
                      </a:r>
                      <a:endParaRPr lang="en-US" sz="1400" b="0" i="0" u="none" strike="noStrike" dirty="0">
                        <a:solidFill>
                          <a:srgbClr val="000000"/>
                        </a:solidFill>
                        <a:latin typeface="Cambria"/>
                      </a:endParaRPr>
                    </a:p>
                  </a:txBody>
                  <a:tcPr marL="9525" marR="9525" marT="9525" marB="0" anchor="b"/>
                </a:tc>
              </a:tr>
              <a:tr h="291866">
                <a:tc>
                  <a:txBody>
                    <a:bodyPr/>
                    <a:lstStyle/>
                    <a:p>
                      <a:pPr algn="ctr" fontAlgn="b"/>
                      <a:r>
                        <a:rPr lang="en-US" sz="1400" b="0" i="0" u="none" strike="noStrike">
                          <a:solidFill>
                            <a:srgbClr val="000000"/>
                          </a:solidFill>
                          <a:latin typeface="Cambria"/>
                        </a:rPr>
                        <a:t>6</a:t>
                      </a:r>
                    </a:p>
                  </a:txBody>
                  <a:tcPr marL="9525" marR="9525" marT="9525" marB="0" anchor="b"/>
                </a:tc>
                <a:tc>
                  <a:txBody>
                    <a:bodyPr/>
                    <a:lstStyle/>
                    <a:p>
                      <a:pPr algn="l" fontAlgn="b"/>
                      <a:r>
                        <a:rPr lang="en-US" sz="1400" b="0" i="0" u="none" strike="noStrike" dirty="0">
                          <a:solidFill>
                            <a:srgbClr val="000000"/>
                          </a:solidFill>
                          <a:latin typeface="Cambria"/>
                        </a:rPr>
                        <a:t>Health</a:t>
                      </a:r>
                    </a:p>
                  </a:txBody>
                  <a:tcPr marL="9525" marR="9525" marT="9525" marB="0" anchor="b"/>
                </a:tc>
                <a:tc>
                  <a:txBody>
                    <a:bodyPr/>
                    <a:lstStyle/>
                    <a:p>
                      <a:pPr algn="r" fontAlgn="b"/>
                      <a:r>
                        <a:rPr lang="en-US" sz="1400" b="0" i="0" u="none" strike="noStrike" dirty="0" smtClean="0">
                          <a:solidFill>
                            <a:srgbClr val="000000"/>
                          </a:solidFill>
                          <a:latin typeface="Calibri"/>
                        </a:rPr>
                        <a:t>44,632,454,037</a:t>
                      </a:r>
                      <a:endParaRPr lang="en-US" sz="1400" b="0" i="0" u="none" strike="noStrike" dirty="0">
                        <a:solidFill>
                          <a:srgbClr val="000000"/>
                        </a:solidFill>
                        <a:latin typeface="Calibri"/>
                      </a:endParaRPr>
                    </a:p>
                  </a:txBody>
                  <a:tcPr marL="9525" marR="9525" marT="9525" marB="0" anchor="b"/>
                </a:tc>
                <a:tc>
                  <a:txBody>
                    <a:bodyPr/>
                    <a:lstStyle/>
                    <a:p>
                      <a:pPr algn="ctr" fontAlgn="b"/>
                      <a:r>
                        <a:rPr lang="en-US" sz="1400" b="0" i="0" u="none" strike="noStrike" dirty="0" smtClean="0">
                          <a:solidFill>
                            <a:srgbClr val="000000"/>
                          </a:solidFill>
                          <a:latin typeface="Cambria"/>
                        </a:rPr>
                        <a:t>9.11</a:t>
                      </a:r>
                      <a:endParaRPr lang="en-US" sz="1400" b="0" i="0" u="none" strike="noStrike" dirty="0">
                        <a:solidFill>
                          <a:srgbClr val="000000"/>
                        </a:solidFill>
                        <a:latin typeface="Cambria"/>
                      </a:endParaRPr>
                    </a:p>
                  </a:txBody>
                  <a:tcPr marL="9525" marR="9525" marT="9525" marB="0" anchor="b"/>
                </a:tc>
              </a:tr>
              <a:tr h="291866">
                <a:tc>
                  <a:txBody>
                    <a:bodyPr/>
                    <a:lstStyle/>
                    <a:p>
                      <a:pPr algn="ctr" fontAlgn="b"/>
                      <a:r>
                        <a:rPr lang="en-US" sz="1400" b="0" i="0" u="none" strike="noStrike">
                          <a:solidFill>
                            <a:srgbClr val="000000"/>
                          </a:solidFill>
                          <a:latin typeface="Cambria"/>
                        </a:rPr>
                        <a:t>7</a:t>
                      </a:r>
                    </a:p>
                  </a:txBody>
                  <a:tcPr marL="9525" marR="9525" marT="9525" marB="0" anchor="b"/>
                </a:tc>
                <a:tc>
                  <a:txBody>
                    <a:bodyPr/>
                    <a:lstStyle/>
                    <a:p>
                      <a:pPr algn="l" fontAlgn="b"/>
                      <a:r>
                        <a:rPr lang="en-US" sz="1400" b="0" i="0" u="none" strike="noStrike" dirty="0">
                          <a:solidFill>
                            <a:srgbClr val="000000"/>
                          </a:solidFill>
                          <a:latin typeface="Cambria"/>
                        </a:rPr>
                        <a:t>Recreation, Culture and Religion</a:t>
                      </a:r>
                    </a:p>
                  </a:txBody>
                  <a:tcPr marL="9525" marR="9525" marT="9525" marB="0" anchor="b"/>
                </a:tc>
                <a:tc>
                  <a:txBody>
                    <a:bodyPr/>
                    <a:lstStyle/>
                    <a:p>
                      <a:pPr algn="r" fontAlgn="b"/>
                      <a:r>
                        <a:rPr lang="en-US" sz="1400" b="0" i="0" u="none" strike="noStrike" dirty="0" smtClean="0">
                          <a:solidFill>
                            <a:srgbClr val="000000"/>
                          </a:solidFill>
                          <a:latin typeface="Calibri"/>
                        </a:rPr>
                        <a:t>2,891,387,035</a:t>
                      </a:r>
                      <a:endParaRPr lang="en-US" sz="1400" b="0" i="0" u="none" strike="noStrike" dirty="0">
                        <a:solidFill>
                          <a:srgbClr val="000000"/>
                        </a:solidFill>
                        <a:latin typeface="Calibri"/>
                      </a:endParaRPr>
                    </a:p>
                  </a:txBody>
                  <a:tcPr marL="9525" marR="9525" marT="9525" marB="0" anchor="b"/>
                </a:tc>
                <a:tc>
                  <a:txBody>
                    <a:bodyPr/>
                    <a:lstStyle/>
                    <a:p>
                      <a:pPr algn="ctr" fontAlgn="b"/>
                      <a:r>
                        <a:rPr lang="en-US" sz="1400" b="0" i="0" u="none" strike="noStrike" dirty="0" smtClean="0">
                          <a:solidFill>
                            <a:srgbClr val="000000"/>
                          </a:solidFill>
                          <a:latin typeface="Cambria"/>
                        </a:rPr>
                        <a:t>0.59</a:t>
                      </a:r>
                      <a:endParaRPr lang="en-US" sz="1400" b="0" i="0" u="none" strike="noStrike" dirty="0">
                        <a:solidFill>
                          <a:srgbClr val="000000"/>
                        </a:solidFill>
                        <a:latin typeface="Cambria"/>
                      </a:endParaRPr>
                    </a:p>
                  </a:txBody>
                  <a:tcPr marL="9525" marR="9525" marT="9525" marB="0" anchor="b"/>
                </a:tc>
              </a:tr>
              <a:tr h="291866">
                <a:tc>
                  <a:txBody>
                    <a:bodyPr/>
                    <a:lstStyle/>
                    <a:p>
                      <a:pPr algn="ctr" fontAlgn="b"/>
                      <a:r>
                        <a:rPr lang="en-US" sz="1400" b="0" i="0" u="none" strike="noStrike" dirty="0">
                          <a:solidFill>
                            <a:srgbClr val="000000"/>
                          </a:solidFill>
                          <a:latin typeface="Cambria"/>
                        </a:rPr>
                        <a:t>8</a:t>
                      </a:r>
                    </a:p>
                  </a:txBody>
                  <a:tcPr marL="9525" marR="9525" marT="9525" marB="0" anchor="b"/>
                </a:tc>
                <a:tc>
                  <a:txBody>
                    <a:bodyPr/>
                    <a:lstStyle/>
                    <a:p>
                      <a:pPr algn="l" fontAlgn="b"/>
                      <a:r>
                        <a:rPr lang="en-US" sz="1400" b="0" i="0" u="none" strike="noStrike">
                          <a:solidFill>
                            <a:srgbClr val="000000"/>
                          </a:solidFill>
                          <a:latin typeface="Cambria"/>
                        </a:rPr>
                        <a:t>Education</a:t>
                      </a:r>
                    </a:p>
                  </a:txBody>
                  <a:tcPr marL="9525" marR="9525" marT="9525" marB="0" anchor="b"/>
                </a:tc>
                <a:tc>
                  <a:txBody>
                    <a:bodyPr/>
                    <a:lstStyle/>
                    <a:p>
                      <a:pPr algn="r" fontAlgn="b"/>
                      <a:r>
                        <a:rPr lang="en-US" sz="1400" b="0" i="0" u="none" strike="noStrike" dirty="0" smtClean="0">
                          <a:solidFill>
                            <a:srgbClr val="000000"/>
                          </a:solidFill>
                          <a:latin typeface="Calibri"/>
                        </a:rPr>
                        <a:t>82,274,010,367</a:t>
                      </a:r>
                      <a:endParaRPr lang="en-US" sz="1400" b="0" i="0" u="none" strike="noStrike" dirty="0">
                        <a:solidFill>
                          <a:srgbClr val="000000"/>
                        </a:solidFill>
                        <a:latin typeface="Calibri"/>
                      </a:endParaRPr>
                    </a:p>
                  </a:txBody>
                  <a:tcPr marL="9525" marR="9525" marT="9525" marB="0" anchor="b"/>
                </a:tc>
                <a:tc>
                  <a:txBody>
                    <a:bodyPr/>
                    <a:lstStyle/>
                    <a:p>
                      <a:pPr algn="ctr" fontAlgn="b"/>
                      <a:r>
                        <a:rPr lang="en-US" sz="1400" b="0" i="0" u="none" strike="noStrike" dirty="0" smtClean="0">
                          <a:solidFill>
                            <a:srgbClr val="000000"/>
                          </a:solidFill>
                          <a:latin typeface="Cambria"/>
                        </a:rPr>
                        <a:t>16.80</a:t>
                      </a:r>
                      <a:endParaRPr lang="en-US" sz="1400" b="0" i="0" u="none" strike="noStrike" dirty="0">
                        <a:solidFill>
                          <a:srgbClr val="000000"/>
                        </a:solidFill>
                        <a:latin typeface="Cambria"/>
                      </a:endParaRPr>
                    </a:p>
                  </a:txBody>
                  <a:tcPr marL="9525" marR="9525" marT="9525" marB="0" anchor="b"/>
                </a:tc>
              </a:tr>
              <a:tr h="291866">
                <a:tc>
                  <a:txBody>
                    <a:bodyPr/>
                    <a:lstStyle/>
                    <a:p>
                      <a:pPr algn="ctr" fontAlgn="b"/>
                      <a:r>
                        <a:rPr lang="en-US" sz="1400" b="0" i="0" u="none" strike="noStrike" dirty="0" smtClean="0">
                          <a:solidFill>
                            <a:srgbClr val="000000"/>
                          </a:solidFill>
                          <a:latin typeface="Cambria"/>
                        </a:rPr>
                        <a:t>9</a:t>
                      </a:r>
                      <a:endParaRPr lang="en-US" sz="1400" b="0" i="0" u="none" strike="noStrike" dirty="0">
                        <a:solidFill>
                          <a:srgbClr val="000000"/>
                        </a:solidFill>
                        <a:latin typeface="Cambria"/>
                      </a:endParaRPr>
                    </a:p>
                  </a:txBody>
                  <a:tcPr marL="9525" marR="9525" marT="9525" marB="0" anchor="b"/>
                </a:tc>
                <a:tc>
                  <a:txBody>
                    <a:bodyPr/>
                    <a:lstStyle/>
                    <a:p>
                      <a:pPr algn="l" fontAlgn="b"/>
                      <a:r>
                        <a:rPr lang="en-US" sz="1400" b="0" i="0" u="none" strike="noStrike" dirty="0">
                          <a:solidFill>
                            <a:srgbClr val="000000"/>
                          </a:solidFill>
                          <a:latin typeface="Cambria"/>
                        </a:rPr>
                        <a:t>Social Protection</a:t>
                      </a:r>
                    </a:p>
                  </a:txBody>
                  <a:tcPr marL="9525" marR="9525" marT="9525" marB="0" anchor="b"/>
                </a:tc>
                <a:tc>
                  <a:txBody>
                    <a:bodyPr/>
                    <a:lstStyle/>
                    <a:p>
                      <a:pPr algn="r" fontAlgn="b"/>
                      <a:r>
                        <a:rPr lang="en-US" sz="1400" b="0" i="0" u="none" strike="noStrike" dirty="0" smtClean="0">
                          <a:solidFill>
                            <a:srgbClr val="000000"/>
                          </a:solidFill>
                          <a:latin typeface="Calibri"/>
                        </a:rPr>
                        <a:t>1,599,400,250</a:t>
                      </a:r>
                      <a:endParaRPr lang="en-US" sz="1400" b="0" i="0" u="none" strike="noStrike" dirty="0">
                        <a:solidFill>
                          <a:srgbClr val="000000"/>
                        </a:solidFill>
                        <a:latin typeface="Calibri"/>
                      </a:endParaRPr>
                    </a:p>
                  </a:txBody>
                  <a:tcPr marL="9525" marR="9525" marT="9525" marB="0" anchor="b"/>
                </a:tc>
                <a:tc>
                  <a:txBody>
                    <a:bodyPr/>
                    <a:lstStyle/>
                    <a:p>
                      <a:pPr algn="ctr" fontAlgn="b"/>
                      <a:r>
                        <a:rPr lang="en-US" sz="1400" b="0" i="0" u="none" strike="noStrike" dirty="0" smtClean="0">
                          <a:solidFill>
                            <a:srgbClr val="000000"/>
                          </a:solidFill>
                          <a:latin typeface="Cambria"/>
                        </a:rPr>
                        <a:t>0.33</a:t>
                      </a:r>
                      <a:endParaRPr lang="en-US" sz="1400" b="0" i="0" u="none" strike="noStrike" dirty="0">
                        <a:solidFill>
                          <a:srgbClr val="000000"/>
                        </a:solidFill>
                        <a:latin typeface="Cambria"/>
                      </a:endParaRPr>
                    </a:p>
                  </a:txBody>
                  <a:tcPr marL="9525" marR="9525" marT="9525" marB="0" anchor="b"/>
                </a:tc>
              </a:tr>
              <a:tr h="291866">
                <a:tc>
                  <a:txBody>
                    <a:bodyPr/>
                    <a:lstStyle/>
                    <a:p>
                      <a:pPr algn="ctr" fontAlgn="b"/>
                      <a:r>
                        <a:rPr lang="en-US" sz="1400" b="0" i="0" u="none" strike="noStrike" dirty="0">
                          <a:solidFill>
                            <a:srgbClr val="000000"/>
                          </a:solidFill>
                          <a:latin typeface="Cambria"/>
                        </a:rPr>
                        <a:t> </a:t>
                      </a:r>
                    </a:p>
                  </a:txBody>
                  <a:tcPr marL="9525" marR="9525" marT="9525" marB="0" anchor="b"/>
                </a:tc>
                <a:tc>
                  <a:txBody>
                    <a:bodyPr/>
                    <a:lstStyle/>
                    <a:p>
                      <a:pPr algn="l" fontAlgn="b"/>
                      <a:r>
                        <a:rPr lang="en-US" sz="1400" b="1" i="0" u="none" strike="noStrike" dirty="0">
                          <a:solidFill>
                            <a:srgbClr val="000000"/>
                          </a:solidFill>
                          <a:latin typeface="Cambria"/>
                        </a:rPr>
                        <a:t>Total </a:t>
                      </a:r>
                    </a:p>
                  </a:txBody>
                  <a:tcPr marL="9525" marR="9525" marT="9525" marB="0" anchor="b"/>
                </a:tc>
                <a:tc>
                  <a:txBody>
                    <a:bodyPr/>
                    <a:lstStyle/>
                    <a:p>
                      <a:pPr algn="r" fontAlgn="b"/>
                      <a:r>
                        <a:rPr lang="en-US" sz="1400" b="1" i="0" u="none" strike="noStrike" dirty="0" smtClean="0">
                          <a:solidFill>
                            <a:srgbClr val="000000"/>
                          </a:solidFill>
                          <a:latin typeface="Cambria"/>
                        </a:rPr>
                        <a:t>489,689,869,621</a:t>
                      </a:r>
                      <a:endParaRPr lang="en-US" sz="1400" b="1" i="0" u="none" strike="noStrike" dirty="0">
                        <a:solidFill>
                          <a:srgbClr val="000000"/>
                        </a:solidFill>
                        <a:latin typeface="Cambria"/>
                      </a:endParaRPr>
                    </a:p>
                  </a:txBody>
                  <a:tcPr marL="9525" marR="9525" marT="9525" marB="0" anchor="b"/>
                </a:tc>
                <a:tc>
                  <a:txBody>
                    <a:bodyPr/>
                    <a:lstStyle/>
                    <a:p>
                      <a:pPr algn="ctr" fontAlgn="b"/>
                      <a:r>
                        <a:rPr lang="en-US" sz="1400" b="1" i="0" u="none" strike="noStrike" dirty="0" smtClean="0">
                          <a:solidFill>
                            <a:srgbClr val="000000"/>
                          </a:solidFill>
                          <a:latin typeface="Cambria"/>
                        </a:rPr>
                        <a:t>100</a:t>
                      </a:r>
                      <a:endParaRPr lang="en-US" sz="1400" b="1" i="0" u="none" strike="noStrike" dirty="0">
                        <a:solidFill>
                          <a:srgbClr val="000000"/>
                        </a:solidFill>
                        <a:latin typeface="Cambria"/>
                      </a:endParaRPr>
                    </a:p>
                  </a:txBody>
                  <a:tcPr marL="9525" marR="9525" marT="9525" marB="0" anchor="b"/>
                </a:tc>
              </a:tr>
            </a:tbl>
          </a:graphicData>
        </a:graphic>
      </p:graphicFrame>
      <p:sp>
        <p:nvSpPr>
          <p:cNvPr id="4" name="Footer Placeholder 3"/>
          <p:cNvSpPr>
            <a:spLocks noGrp="1"/>
          </p:cNvSpPr>
          <p:nvPr>
            <p:ph type="ftr" sz="quarter" idx="11"/>
          </p:nvPr>
        </p:nvSpPr>
        <p:spPr>
          <a:xfrm>
            <a:off x="914400" y="4629150"/>
            <a:ext cx="5181600" cy="342900"/>
          </a:xfrm>
        </p:spPr>
        <p:txBody>
          <a:bodyPr/>
          <a:lstStyle/>
          <a:p>
            <a:pPr>
              <a:defRPr/>
            </a:pPr>
            <a:r>
              <a:rPr lang="en-US" sz="1100" dirty="0" smtClean="0"/>
              <a:t>MEPB:Q2/Half Year Y2015 Budget Performance Appraisal</a:t>
            </a:r>
            <a:endParaRPr lang="en-US" sz="1100"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6</a:t>
            </a:fld>
            <a:endParaRPr lang="en-US" dirty="0"/>
          </a:p>
        </p:txBody>
      </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xfrm>
            <a:off x="914400" y="4629150"/>
            <a:ext cx="4267200" cy="342900"/>
          </a:xfrm>
        </p:spPr>
        <p:txBody>
          <a:bodyPr/>
          <a:lstStyle/>
          <a:p>
            <a:pPr>
              <a:defRPr/>
            </a:pPr>
            <a:r>
              <a:rPr lang="en-US" smtClean="0"/>
              <a:t>MEPB:Q2/Half Year Y2015 Budget Performance Appraisal</a:t>
            </a:r>
            <a:endParaRPr lang="en-US" dirty="0"/>
          </a:p>
        </p:txBody>
      </p:sp>
      <p:sp>
        <p:nvSpPr>
          <p:cNvPr id="2" name="Title 1"/>
          <p:cNvSpPr>
            <a:spLocks noGrp="1"/>
          </p:cNvSpPr>
          <p:nvPr>
            <p:ph type="title" idx="4294967295"/>
          </p:nvPr>
        </p:nvSpPr>
        <p:spPr>
          <a:xfrm>
            <a:off x="1524000" y="133350"/>
            <a:ext cx="5867400" cy="762000"/>
          </a:xfrm>
        </p:spPr>
        <p:txBody>
          <a:bodyPr/>
          <a:lstStyle/>
          <a:p>
            <a:r>
              <a:rPr lang="en-US" sz="2400" b="1" dirty="0" smtClean="0">
                <a:latin typeface="Arial" pitchFamily="34" charset="0"/>
                <a:cs typeface="Arial" pitchFamily="34" charset="0"/>
              </a:rPr>
              <a:t/>
            </a:r>
            <a:br>
              <a:rPr lang="en-US" sz="2400" b="1" dirty="0" smtClean="0">
                <a:latin typeface="Arial" pitchFamily="34" charset="0"/>
                <a:cs typeface="Arial" pitchFamily="34" charset="0"/>
              </a:rPr>
            </a:br>
            <a:r>
              <a:rPr lang="en-US" sz="2400" b="1" dirty="0" smtClean="0">
                <a:latin typeface="Arial" pitchFamily="34" charset="0"/>
                <a:cs typeface="Arial" pitchFamily="34" charset="0"/>
              </a:rPr>
              <a:t/>
            </a:r>
            <a:br>
              <a:rPr lang="en-US" sz="2400" b="1" dirty="0" smtClean="0">
                <a:latin typeface="Arial" pitchFamily="34" charset="0"/>
                <a:cs typeface="Arial" pitchFamily="34" charset="0"/>
              </a:rPr>
            </a:br>
            <a:r>
              <a:rPr lang="en-US" sz="2400" b="1" dirty="0" smtClean="0">
                <a:latin typeface="Arial" pitchFamily="34" charset="0"/>
                <a:cs typeface="Arial" pitchFamily="34" charset="0"/>
              </a:rPr>
              <a:t/>
            </a:r>
            <a:br>
              <a:rPr lang="en-US" sz="2400" b="1" dirty="0" smtClean="0">
                <a:latin typeface="Arial" pitchFamily="34" charset="0"/>
                <a:cs typeface="Arial" pitchFamily="34" charset="0"/>
              </a:rPr>
            </a:br>
            <a:r>
              <a:rPr lang="en-US" sz="2400" b="1" dirty="0" smtClean="0">
                <a:latin typeface="Arial" pitchFamily="34" charset="0"/>
                <a:cs typeface="Arial" pitchFamily="34" charset="0"/>
              </a:rPr>
              <a:t/>
            </a:r>
            <a:br>
              <a:rPr lang="en-US" sz="2400" b="1" dirty="0" smtClean="0">
                <a:latin typeface="Arial" pitchFamily="34" charset="0"/>
                <a:cs typeface="Arial" pitchFamily="34" charset="0"/>
              </a:rPr>
            </a:br>
            <a:r>
              <a:rPr lang="en-US" sz="2400" b="1" dirty="0" smtClean="0">
                <a:latin typeface="Arial" pitchFamily="34" charset="0"/>
                <a:cs typeface="Arial" pitchFamily="34" charset="0"/>
              </a:rPr>
              <a:t/>
            </a:r>
            <a:br>
              <a:rPr lang="en-US" sz="2400" b="1" dirty="0" smtClean="0">
                <a:latin typeface="Arial" pitchFamily="34" charset="0"/>
                <a:cs typeface="Arial" pitchFamily="34" charset="0"/>
              </a:rPr>
            </a:br>
            <a:r>
              <a:rPr lang="en-US" sz="2400" b="1" dirty="0" smtClean="0">
                <a:latin typeface="Arial" pitchFamily="34" charset="0"/>
                <a:cs typeface="Arial" pitchFamily="34" charset="0"/>
              </a:rPr>
              <a:t/>
            </a:r>
            <a:br>
              <a:rPr lang="en-US" sz="2400" b="1" dirty="0" smtClean="0">
                <a:latin typeface="Arial" pitchFamily="34" charset="0"/>
                <a:cs typeface="Arial" pitchFamily="34" charset="0"/>
              </a:rPr>
            </a:br>
            <a:r>
              <a:rPr lang="en-US" sz="2400" b="1" dirty="0" smtClean="0">
                <a:latin typeface="Arial" pitchFamily="34" charset="0"/>
                <a:cs typeface="Arial" pitchFamily="34" charset="0"/>
              </a:rPr>
              <a:t/>
            </a:r>
            <a:br>
              <a:rPr lang="en-US" sz="2400" b="1" dirty="0" smtClean="0">
                <a:latin typeface="Arial" pitchFamily="34" charset="0"/>
                <a:cs typeface="Arial" pitchFamily="34" charset="0"/>
              </a:rPr>
            </a:br>
            <a:r>
              <a:rPr lang="en-US" sz="2400" b="1" dirty="0" smtClean="0">
                <a:latin typeface="Arial" pitchFamily="34" charset="0"/>
                <a:cs typeface="Arial" pitchFamily="34" charset="0"/>
              </a:rPr>
              <a:t/>
            </a:r>
            <a:br>
              <a:rPr lang="en-US" sz="2400" b="1" dirty="0" smtClean="0">
                <a:latin typeface="Arial" pitchFamily="34" charset="0"/>
                <a:cs typeface="Arial" pitchFamily="34" charset="0"/>
              </a:rPr>
            </a:br>
            <a:r>
              <a:rPr lang="en-US" sz="2400" b="1" dirty="0" smtClean="0">
                <a:latin typeface="Arial" pitchFamily="34" charset="0"/>
                <a:cs typeface="Arial" pitchFamily="34" charset="0"/>
              </a:rPr>
              <a:t/>
            </a:r>
            <a:br>
              <a:rPr lang="en-US" sz="2400" b="1" dirty="0" smtClean="0">
                <a:latin typeface="Arial" pitchFamily="34" charset="0"/>
                <a:cs typeface="Arial" pitchFamily="34" charset="0"/>
              </a:rPr>
            </a:br>
            <a:r>
              <a:rPr lang="en-US" sz="2400" b="1" dirty="0" smtClean="0">
                <a:latin typeface="Arial" pitchFamily="34" charset="0"/>
                <a:cs typeface="Arial" pitchFamily="34" charset="0"/>
              </a:rPr>
              <a:t/>
            </a:r>
            <a:br>
              <a:rPr lang="en-US" sz="2400" b="1" dirty="0" smtClean="0">
                <a:latin typeface="Arial" pitchFamily="34" charset="0"/>
                <a:cs typeface="Arial" pitchFamily="34" charset="0"/>
              </a:rPr>
            </a:br>
            <a:r>
              <a:rPr lang="en-US" sz="2000" b="1" dirty="0" smtClean="0">
                <a:latin typeface="Arial" pitchFamily="34" charset="0"/>
                <a:cs typeface="Arial" pitchFamily="34" charset="0"/>
              </a:rPr>
              <a:t>Y2015 BUDGET SIZE: 489.690bn</a:t>
            </a:r>
            <a:br>
              <a:rPr lang="en-US" sz="2000" b="1" dirty="0" smtClean="0">
                <a:latin typeface="Arial" pitchFamily="34" charset="0"/>
                <a:cs typeface="Arial" pitchFamily="34" charset="0"/>
              </a:rPr>
            </a:br>
            <a:r>
              <a:rPr lang="yo-NG" sz="2000" b="1" dirty="0" smtClean="0">
                <a:latin typeface="Arial" pitchFamily="34" charset="0"/>
                <a:cs typeface="Arial" pitchFamily="34" charset="0"/>
              </a:rPr>
              <a:t>FUNCTION</a:t>
            </a:r>
            <a:r>
              <a:rPr lang="en-US" sz="1800" b="1" dirty="0" smtClean="0">
                <a:latin typeface="Arial" pitchFamily="34" charset="0"/>
                <a:cs typeface="Arial" pitchFamily="34" charset="0"/>
              </a:rPr>
              <a:t> </a:t>
            </a:r>
            <a:r>
              <a:rPr lang="en-US" sz="2000" b="1" dirty="0" smtClean="0">
                <a:latin typeface="Arial" pitchFamily="34" charset="0"/>
                <a:cs typeface="Arial" pitchFamily="34" charset="0"/>
              </a:rPr>
              <a:t>ALLOCATION</a:t>
            </a:r>
            <a:endParaRPr lang="en-US" sz="2000" b="1" dirty="0">
              <a:latin typeface="Arial" pitchFamily="34" charset="0"/>
              <a:cs typeface="Arial" pitchFamily="34" charset="0"/>
            </a:endParaRPr>
          </a:p>
        </p:txBody>
      </p:sp>
      <p:pic>
        <p:nvPicPr>
          <p:cNvPr id="8" name="Picture 7" descr="MEPB fin_0.tmp"/>
          <p:cNvPicPr>
            <a:picLocks noChangeAspect="1"/>
          </p:cNvPicPr>
          <p:nvPr/>
        </p:nvPicPr>
        <p:blipFill>
          <a:blip r:embed="rId3" cstate="print"/>
          <a:srcRect l="6554" t="11111" r="63655" b="61111"/>
          <a:stretch>
            <a:fillRect/>
          </a:stretch>
        </p:blipFill>
        <p:spPr bwMode="auto">
          <a:xfrm>
            <a:off x="152400" y="209550"/>
            <a:ext cx="838200" cy="838200"/>
          </a:xfrm>
          <a:prstGeom prst="rect">
            <a:avLst/>
          </a:prstGeom>
          <a:noFill/>
          <a:ln w="9525">
            <a:noFill/>
            <a:miter lim="800000"/>
            <a:headEnd/>
            <a:tailEnd/>
          </a:ln>
        </p:spPr>
      </p:pic>
      <p:pic>
        <p:nvPicPr>
          <p:cNvPr id="9" name="Picture 9" descr="MEPB fin_0.tmp"/>
          <p:cNvPicPr>
            <a:picLocks noChangeAspect="1"/>
          </p:cNvPicPr>
          <p:nvPr/>
        </p:nvPicPr>
        <p:blipFill>
          <a:blip r:embed="rId4" cstate="print"/>
          <a:srcRect l="37587" t="2222" r="1588" b="55556"/>
          <a:stretch>
            <a:fillRect/>
          </a:stretch>
        </p:blipFill>
        <p:spPr bwMode="auto">
          <a:xfrm>
            <a:off x="7772400" y="285750"/>
            <a:ext cx="1143000" cy="6858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88B60C3A-BFD0-493C-A48B-C22769291EE9}" type="slidenum">
              <a:rPr lang="en-US" smtClean="0"/>
              <a:pPr>
                <a:defRPr/>
              </a:pPr>
              <a:t>7</a:t>
            </a:fld>
            <a:endParaRPr lang="en-US" dirty="0"/>
          </a:p>
        </p:txBody>
      </p:sp>
      <p:graphicFrame>
        <p:nvGraphicFramePr>
          <p:cNvPr id="10" name="Chart 9"/>
          <p:cNvGraphicFramePr/>
          <p:nvPr>
            <p:extLst>
              <p:ext uri="{D42A27DB-BD31-4B8C-83A1-F6EECF244321}">
                <p14:modId xmlns:p14="http://schemas.microsoft.com/office/powerpoint/2010/main" val="2878279672"/>
              </p:ext>
            </p:extLst>
          </p:nvPr>
        </p:nvGraphicFramePr>
        <p:xfrm>
          <a:off x="457200" y="695324"/>
          <a:ext cx="8077200" cy="4010025"/>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xfrm>
            <a:off x="914400" y="4705350"/>
            <a:ext cx="4495800" cy="342900"/>
          </a:xfrm>
        </p:spPr>
        <p:txBody>
          <a:bodyPr/>
          <a:lstStyle/>
          <a:p>
            <a:pPr>
              <a:defRPr/>
            </a:pPr>
            <a:r>
              <a:rPr lang="en-US" smtClean="0"/>
              <a:t>MEPB:Q2/Half Year Y2015 Budget Performance Appraisal</a:t>
            </a:r>
            <a:endParaRPr lang="en-US" dirty="0"/>
          </a:p>
        </p:txBody>
      </p:sp>
      <p:sp>
        <p:nvSpPr>
          <p:cNvPr id="2" name="Title 1"/>
          <p:cNvSpPr>
            <a:spLocks noGrp="1"/>
          </p:cNvSpPr>
          <p:nvPr>
            <p:ph type="title" idx="4294967295"/>
          </p:nvPr>
        </p:nvSpPr>
        <p:spPr>
          <a:xfrm>
            <a:off x="1066800" y="206375"/>
            <a:ext cx="6629400" cy="857250"/>
          </a:xfrm>
        </p:spPr>
        <p:txBody>
          <a:bodyPr/>
          <a:lstStyle/>
          <a:p>
            <a:r>
              <a:rPr lang="en-US" sz="2400" b="1" dirty="0" smtClean="0">
                <a:latin typeface="Arial" pitchFamily="34" charset="0"/>
                <a:cs typeface="Arial" pitchFamily="34" charset="0"/>
              </a:rPr>
              <a:t>Highlights of Y2015 Budget</a:t>
            </a:r>
            <a:br>
              <a:rPr lang="en-US" sz="2400" b="1" dirty="0" smtClean="0">
                <a:latin typeface="Arial" pitchFamily="34" charset="0"/>
                <a:cs typeface="Arial" pitchFamily="34" charset="0"/>
              </a:rPr>
            </a:br>
            <a:r>
              <a:rPr lang="en-US" sz="2000" b="1" dirty="0" smtClean="0">
                <a:latin typeface="Arial" pitchFamily="34" charset="0"/>
                <a:cs typeface="Arial" pitchFamily="34" charset="0"/>
              </a:rPr>
              <a:t>Projected Revenue Sources</a:t>
            </a:r>
            <a:endParaRPr lang="en-US" sz="2000" dirty="0"/>
          </a:p>
        </p:txBody>
      </p:sp>
      <p:pic>
        <p:nvPicPr>
          <p:cNvPr id="7" name="Picture 6" descr="MEPB fin_0.tmp"/>
          <p:cNvPicPr>
            <a:picLocks noChangeAspect="1"/>
          </p:cNvPicPr>
          <p:nvPr/>
        </p:nvPicPr>
        <p:blipFill>
          <a:blip r:embed="rId3" cstate="print"/>
          <a:srcRect l="6554" t="11111" r="63655" b="61111"/>
          <a:stretch>
            <a:fillRect/>
          </a:stretch>
        </p:blipFill>
        <p:spPr bwMode="auto">
          <a:xfrm>
            <a:off x="228600" y="209550"/>
            <a:ext cx="762000" cy="685800"/>
          </a:xfrm>
          <a:prstGeom prst="rect">
            <a:avLst/>
          </a:prstGeom>
          <a:noFill/>
          <a:ln w="9525">
            <a:noFill/>
            <a:miter lim="800000"/>
            <a:headEnd/>
            <a:tailEnd/>
          </a:ln>
        </p:spPr>
      </p:pic>
      <p:pic>
        <p:nvPicPr>
          <p:cNvPr id="8" name="Picture 7" descr="MEPB fin_0.tmp"/>
          <p:cNvPicPr>
            <a:picLocks noChangeAspect="1"/>
          </p:cNvPicPr>
          <p:nvPr/>
        </p:nvPicPr>
        <p:blipFill>
          <a:blip r:embed="rId4" cstate="print"/>
          <a:srcRect l="37587" t="2222" r="1588" b="55556"/>
          <a:stretch>
            <a:fillRect/>
          </a:stretch>
        </p:blipFill>
        <p:spPr bwMode="auto">
          <a:xfrm>
            <a:off x="8153400" y="285750"/>
            <a:ext cx="685800" cy="685800"/>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pPr>
              <a:defRPr/>
            </a:pPr>
            <a:fld id="{88B60C3A-BFD0-493C-A48B-C22769291EE9}" type="slidenum">
              <a:rPr lang="en-US" smtClean="0"/>
              <a:pPr>
                <a:defRPr/>
              </a:pPr>
              <a:t>8</a:t>
            </a:fld>
            <a:endParaRPr lang="en-US" dirty="0"/>
          </a:p>
        </p:txBody>
      </p:sp>
      <p:graphicFrame>
        <p:nvGraphicFramePr>
          <p:cNvPr id="11" name="Chart 10"/>
          <p:cNvGraphicFramePr/>
          <p:nvPr>
            <p:extLst>
              <p:ext uri="{D42A27DB-BD31-4B8C-83A1-F6EECF244321}">
                <p14:modId xmlns:p14="http://schemas.microsoft.com/office/powerpoint/2010/main" val="1543796165"/>
              </p:ext>
            </p:extLst>
          </p:nvPr>
        </p:nvGraphicFramePr>
        <p:xfrm>
          <a:off x="1219200" y="1200150"/>
          <a:ext cx="7010400" cy="3352800"/>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a:xfrm>
            <a:off x="914400" y="4629150"/>
            <a:ext cx="4343400" cy="342900"/>
          </a:xfrm>
        </p:spPr>
        <p:txBody>
          <a:bodyPr/>
          <a:lstStyle/>
          <a:p>
            <a:pPr>
              <a:defRPr/>
            </a:pPr>
            <a:r>
              <a:rPr lang="en-US" smtClean="0"/>
              <a:t>MEPB:Q2/Half Year Y2015 Budget Performance Appraisal</a:t>
            </a:r>
            <a:endParaRPr lang="en-US" dirty="0"/>
          </a:p>
        </p:txBody>
      </p:sp>
      <p:sp>
        <p:nvSpPr>
          <p:cNvPr id="7" name="Title 6"/>
          <p:cNvSpPr>
            <a:spLocks noGrp="1"/>
          </p:cNvSpPr>
          <p:nvPr>
            <p:ph type="title" idx="4294967295"/>
          </p:nvPr>
        </p:nvSpPr>
        <p:spPr>
          <a:xfrm>
            <a:off x="1143000" y="206375"/>
            <a:ext cx="6324600" cy="857250"/>
          </a:xfrm>
        </p:spPr>
        <p:txBody>
          <a:bodyPr/>
          <a:lstStyle/>
          <a:p>
            <a:pPr algn="ctr"/>
            <a:r>
              <a:rPr lang="en-US" sz="2400" b="1" dirty="0" smtClean="0">
                <a:latin typeface="Arial" pitchFamily="34" charset="0"/>
                <a:cs typeface="Arial" pitchFamily="34" charset="0"/>
              </a:rPr>
              <a:t>Capital / Recurrent Ratio</a:t>
            </a:r>
            <a:endParaRPr lang="en-US" sz="2400" b="1" dirty="0">
              <a:latin typeface="Arial" pitchFamily="34" charset="0"/>
              <a:cs typeface="Arial" pitchFamily="34" charset="0"/>
            </a:endParaRPr>
          </a:p>
        </p:txBody>
      </p:sp>
      <p:pic>
        <p:nvPicPr>
          <p:cNvPr id="5"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6" name="Picture 9" descr="MEPB fin_0.tmp"/>
          <p:cNvPicPr>
            <a:picLocks noChangeAspect="1"/>
          </p:cNvPicPr>
          <p:nvPr/>
        </p:nvPicPr>
        <p:blipFill>
          <a:blip r:embed="rId4" cstate="print"/>
          <a:srcRect l="37587" t="2222" r="1588" b="55556"/>
          <a:stretch>
            <a:fillRect/>
          </a:stretch>
        </p:blipFill>
        <p:spPr bwMode="auto">
          <a:xfrm>
            <a:off x="7620000" y="133350"/>
            <a:ext cx="1376363" cy="762000"/>
          </a:xfrm>
          <a:prstGeom prst="rect">
            <a:avLst/>
          </a:prstGeom>
          <a:noFill/>
          <a:ln w="9525">
            <a:noFill/>
            <a:miter lim="800000"/>
            <a:headEnd/>
            <a:tailEnd/>
          </a:ln>
        </p:spPr>
      </p:pic>
      <p:graphicFrame>
        <p:nvGraphicFramePr>
          <p:cNvPr id="10" name="Chart 9"/>
          <p:cNvGraphicFramePr/>
          <p:nvPr/>
        </p:nvGraphicFramePr>
        <p:xfrm>
          <a:off x="762000" y="1200150"/>
          <a:ext cx="7086600" cy="3276600"/>
        </p:xfrm>
        <a:graphic>
          <a:graphicData uri="http://schemas.openxmlformats.org/drawingml/2006/chart">
            <c:chart xmlns:c="http://schemas.openxmlformats.org/drawingml/2006/chart" xmlns:r="http://schemas.openxmlformats.org/officeDocument/2006/relationships" r:id="rId5"/>
          </a:graphicData>
        </a:graphic>
      </p:graphicFrame>
      <p:sp>
        <p:nvSpPr>
          <p:cNvPr id="8" name="Slide Number Placeholder 7"/>
          <p:cNvSpPr>
            <a:spLocks noGrp="1"/>
          </p:cNvSpPr>
          <p:nvPr>
            <p:ph type="sldNum" sz="quarter" idx="12"/>
          </p:nvPr>
        </p:nvSpPr>
        <p:spPr/>
        <p:txBody>
          <a:bodyPr/>
          <a:lstStyle/>
          <a:p>
            <a:pPr>
              <a:defRPr/>
            </a:pPr>
            <a:fld id="{88B60C3A-BFD0-493C-A48B-C22769291EE9}" type="slidenum">
              <a:rPr lang="en-US" smtClean="0"/>
              <a:pPr>
                <a:defRPr/>
              </a:pPr>
              <a:t>9</a:t>
            </a:fld>
            <a:endParaRPr lang="en-US" dirty="0"/>
          </a:p>
        </p:txBody>
      </p:sp>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914400" y="117475"/>
            <a:ext cx="6705600" cy="1006475"/>
          </a:xfrm>
        </p:spPr>
        <p:txBody>
          <a:bodyPr/>
          <a:lstStyle/>
          <a:p>
            <a:pPr eaLnBrk="1" hangingPunct="1"/>
            <a:r>
              <a:rPr lang="en-US" sz="3600" dirty="0" smtClean="0">
                <a:solidFill>
                  <a:srgbClr val="002060"/>
                </a:solidFill>
                <a:latin typeface="Arial Rounded MT Bold" pitchFamily="34" charset="0"/>
                <a:cs typeface="Aharoni" pitchFamily="2" charset="-79"/>
              </a:rPr>
              <a:t>  </a:t>
            </a:r>
            <a:r>
              <a:rPr lang="en-US" sz="3200" b="1" dirty="0" smtClean="0">
                <a:solidFill>
                  <a:srgbClr val="002060"/>
                </a:solidFill>
                <a:latin typeface="Arial Rounded MT Bold" pitchFamily="34" charset="0"/>
                <a:cs typeface="Aharoni" pitchFamily="2" charset="-79"/>
              </a:rPr>
              <a:t>Y2015 Budget Focus</a:t>
            </a:r>
            <a:endParaRPr lang="en-US" sz="3600" b="1" dirty="0" smtClean="0"/>
          </a:p>
        </p:txBody>
      </p:sp>
      <p:sp>
        <p:nvSpPr>
          <p:cNvPr id="18435" name="Footer Placeholder 4"/>
          <p:cNvSpPr>
            <a:spLocks noGrp="1"/>
          </p:cNvSpPr>
          <p:nvPr>
            <p:ph type="ftr" sz="quarter" idx="11"/>
          </p:nvPr>
        </p:nvSpPr>
        <p:spPr bwMode="auto">
          <a:xfrm>
            <a:off x="228600" y="4705350"/>
            <a:ext cx="8610600" cy="24765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sp>
        <p:nvSpPr>
          <p:cNvPr id="18437" name="Rectangle 3"/>
          <p:cNvSpPr>
            <a:spLocks noGrp="1" noChangeArrowheads="1"/>
          </p:cNvSpPr>
          <p:nvPr>
            <p:ph sz="quarter" idx="1"/>
          </p:nvPr>
        </p:nvSpPr>
        <p:spPr>
          <a:xfrm>
            <a:off x="1295400" y="1200150"/>
            <a:ext cx="6934200" cy="3200400"/>
          </a:xfrm>
        </p:spPr>
        <p:txBody>
          <a:bodyPr/>
          <a:lstStyle/>
          <a:p>
            <a:pPr eaLnBrk="1" hangingPunct="1"/>
            <a:r>
              <a:rPr lang="en-US" sz="3200" dirty="0" smtClean="0">
                <a:solidFill>
                  <a:srgbClr val="C00000"/>
                </a:solidFill>
                <a:latin typeface="Arial Rounded MT Bold" pitchFamily="34" charset="0"/>
                <a:cs typeface="Aharoni" pitchFamily="2" charset="-79"/>
              </a:rPr>
              <a:t>Power</a:t>
            </a:r>
          </a:p>
          <a:p>
            <a:pPr eaLnBrk="1" hangingPunct="1"/>
            <a:r>
              <a:rPr lang="en-US" sz="3200" dirty="0" smtClean="0">
                <a:solidFill>
                  <a:srgbClr val="C00000"/>
                </a:solidFill>
                <a:latin typeface="Arial Rounded MT Bold" pitchFamily="34" charset="0"/>
                <a:cs typeface="Aharoni" pitchFamily="2" charset="-79"/>
              </a:rPr>
              <a:t>Agriculture </a:t>
            </a:r>
          </a:p>
          <a:p>
            <a:pPr eaLnBrk="1" hangingPunct="1"/>
            <a:r>
              <a:rPr lang="en-US" sz="3200" dirty="0" smtClean="0">
                <a:solidFill>
                  <a:srgbClr val="C00000"/>
                </a:solidFill>
                <a:latin typeface="Arial Rounded MT Bold" pitchFamily="34" charset="0"/>
                <a:cs typeface="Aharoni" pitchFamily="2" charset="-79"/>
              </a:rPr>
              <a:t>Transportation</a:t>
            </a:r>
            <a:r>
              <a:rPr lang="yo-NG" sz="3200" dirty="0" smtClean="0">
                <a:solidFill>
                  <a:srgbClr val="C00000"/>
                </a:solidFill>
                <a:latin typeface="Arial Rounded MT Bold" pitchFamily="34" charset="0"/>
                <a:cs typeface="Aharoni" pitchFamily="2" charset="-79"/>
              </a:rPr>
              <a:t> </a:t>
            </a:r>
            <a:r>
              <a:rPr lang="yo-NG" sz="2400" dirty="0" smtClean="0">
                <a:solidFill>
                  <a:srgbClr val="C00000"/>
                </a:solidFill>
                <a:latin typeface="Arial Rounded MT Bold" pitchFamily="34" charset="0"/>
                <a:cs typeface="Aharoni" pitchFamily="2" charset="-79"/>
              </a:rPr>
              <a:t>(Intermodal Transport System)</a:t>
            </a:r>
            <a:endParaRPr lang="en-US" sz="2800" dirty="0" smtClean="0">
              <a:solidFill>
                <a:srgbClr val="C00000"/>
              </a:solidFill>
              <a:latin typeface="Arial Rounded MT Bold" pitchFamily="34" charset="0"/>
              <a:cs typeface="Aharoni" pitchFamily="2" charset="-79"/>
            </a:endParaRPr>
          </a:p>
          <a:p>
            <a:pPr eaLnBrk="1" hangingPunct="1"/>
            <a:r>
              <a:rPr lang="en-US" sz="3200" dirty="0" smtClean="0">
                <a:solidFill>
                  <a:srgbClr val="C00000"/>
                </a:solidFill>
                <a:latin typeface="Arial Rounded MT Bold" pitchFamily="34" charset="0"/>
                <a:cs typeface="Aharoni" pitchFamily="2" charset="-79"/>
              </a:rPr>
              <a:t>Housing</a:t>
            </a:r>
          </a:p>
          <a:p>
            <a:pPr eaLnBrk="1" hangingPunct="1">
              <a:buNone/>
            </a:pPr>
            <a:endParaRPr lang="en-US" sz="2800" dirty="0" smtClean="0">
              <a:solidFill>
                <a:srgbClr val="C00000"/>
              </a:solidFill>
              <a:latin typeface="Arial Rounded MT Bold" pitchFamily="34" charset="0"/>
              <a:cs typeface="Aharoni" pitchFamily="2" charset="-79"/>
            </a:endParaRPr>
          </a:p>
          <a:p>
            <a:pPr eaLnBrk="1" hangingPunct="1"/>
            <a:endParaRPr lang="en-US" sz="2800" dirty="0" smtClean="0">
              <a:solidFill>
                <a:srgbClr val="C00000"/>
              </a:solidFill>
              <a:latin typeface="Arial Rounded MT Bold" pitchFamily="34" charset="0"/>
              <a:cs typeface="Aharoni" pitchFamily="2" charset="-79"/>
            </a:endParaRPr>
          </a:p>
          <a:p>
            <a:pPr eaLnBrk="1" hangingPunct="1"/>
            <a:endParaRPr lang="en-US" sz="2800" dirty="0" smtClean="0"/>
          </a:p>
        </p:txBody>
      </p:sp>
      <p:pic>
        <p:nvPicPr>
          <p:cNvPr id="18438"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18439"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
        <p:nvSpPr>
          <p:cNvPr id="7" name="Slide Number Placeholder 6"/>
          <p:cNvSpPr>
            <a:spLocks noGrp="1"/>
          </p:cNvSpPr>
          <p:nvPr>
            <p:ph type="sldNum" sz="quarter" idx="12"/>
          </p:nvPr>
        </p:nvSpPr>
        <p:spPr>
          <a:xfrm>
            <a:off x="8382000" y="4629150"/>
            <a:ext cx="457200" cy="342900"/>
          </a:xfrm>
        </p:spPr>
        <p:txBody>
          <a:bodyPr/>
          <a:lstStyle/>
          <a:p>
            <a:pPr>
              <a:defRPr/>
            </a:pPr>
            <a:fld id="{9B36653D-785B-486C-A4E5-0689D472AF01}" type="slidenum">
              <a:rPr lang="en-US" smtClean="0"/>
              <a:pPr>
                <a:defRPr/>
              </a:pPr>
              <a:t>10</a:t>
            </a:fld>
            <a:endParaRPr lang="en-US" dirty="0"/>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143000" y="285750"/>
            <a:ext cx="6477000" cy="609600"/>
          </a:xfrm>
        </p:spPr>
        <p:txBody>
          <a:bodyPr>
            <a:normAutofit fontScale="90000"/>
          </a:bodyPr>
          <a:lstStyle/>
          <a:p>
            <a:pPr eaLnBrk="1" fontAlgn="auto" hangingPunct="1">
              <a:spcAft>
                <a:spcPts val="0"/>
              </a:spcAft>
              <a:defRPr/>
            </a:pPr>
            <a:r>
              <a:rPr lang="en-US" sz="3200" dirty="0" smtClean="0">
                <a:solidFill>
                  <a:srgbClr val="002060"/>
                </a:solidFill>
                <a:latin typeface="Arial Rounded MT Bold" pitchFamily="34" charset="0"/>
              </a:rPr>
              <a:t>Y2015 Budget Focus…2/</a:t>
            </a:r>
            <a:endParaRPr lang="en-US" sz="3200" b="1" dirty="0" smtClean="0">
              <a:solidFill>
                <a:srgbClr val="002060"/>
              </a:solidFill>
            </a:endParaRPr>
          </a:p>
        </p:txBody>
      </p:sp>
      <p:sp>
        <p:nvSpPr>
          <p:cNvPr id="19459" name="Footer Placeholder 4"/>
          <p:cNvSpPr>
            <a:spLocks noGrp="1"/>
          </p:cNvSpPr>
          <p:nvPr>
            <p:ph type="ftr" sz="quarter" idx="11"/>
          </p:nvPr>
        </p:nvSpPr>
        <p:spPr bwMode="auto">
          <a:xfrm>
            <a:off x="228600" y="4705350"/>
            <a:ext cx="8686800" cy="2540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sp>
        <p:nvSpPr>
          <p:cNvPr id="19461" name="Rectangle 3"/>
          <p:cNvSpPr>
            <a:spLocks noGrp="1" noChangeArrowheads="1"/>
          </p:cNvSpPr>
          <p:nvPr>
            <p:ph sz="quarter" idx="1"/>
          </p:nvPr>
        </p:nvSpPr>
        <p:spPr>
          <a:xfrm>
            <a:off x="1295401" y="971550"/>
            <a:ext cx="6629400" cy="3505200"/>
          </a:xfrm>
        </p:spPr>
        <p:txBody>
          <a:bodyPr/>
          <a:lstStyle/>
          <a:p>
            <a:pPr eaLnBrk="1" hangingPunct="1"/>
            <a:r>
              <a:rPr lang="en-US" sz="2800" dirty="0" smtClean="0">
                <a:solidFill>
                  <a:srgbClr val="C00000"/>
                </a:solidFill>
                <a:latin typeface="Arial Rounded MT Bold" pitchFamily="34" charset="0"/>
                <a:cs typeface="Aharoni" pitchFamily="2" charset="-79"/>
              </a:rPr>
              <a:t>Water</a:t>
            </a:r>
          </a:p>
          <a:p>
            <a:pPr eaLnBrk="1" hangingPunct="1"/>
            <a:r>
              <a:rPr lang="en-US" sz="2800" dirty="0" smtClean="0">
                <a:solidFill>
                  <a:srgbClr val="C00000"/>
                </a:solidFill>
                <a:latin typeface="Arial Rounded MT Bold" pitchFamily="34" charset="0"/>
                <a:cs typeface="Aharoni" pitchFamily="2" charset="-79"/>
              </a:rPr>
              <a:t> Education </a:t>
            </a:r>
          </a:p>
          <a:p>
            <a:pPr eaLnBrk="1" hangingPunct="1"/>
            <a:r>
              <a:rPr lang="en-US" sz="2800" dirty="0" smtClean="0">
                <a:solidFill>
                  <a:srgbClr val="C00000"/>
                </a:solidFill>
                <a:latin typeface="Arial Rounded MT Bold" pitchFamily="34" charset="0"/>
                <a:cs typeface="Aharoni" pitchFamily="2" charset="-79"/>
              </a:rPr>
              <a:t>Health </a:t>
            </a:r>
          </a:p>
          <a:p>
            <a:pPr eaLnBrk="1" hangingPunct="1"/>
            <a:r>
              <a:rPr lang="en-US" sz="2800" dirty="0" smtClean="0">
                <a:solidFill>
                  <a:srgbClr val="C00000"/>
                </a:solidFill>
                <a:latin typeface="Arial Rounded MT Bold" pitchFamily="34" charset="0"/>
                <a:cs typeface="Aharoni" pitchFamily="2" charset="-79"/>
              </a:rPr>
              <a:t>Environment </a:t>
            </a:r>
          </a:p>
          <a:p>
            <a:pPr eaLnBrk="1" hangingPunct="1"/>
            <a:r>
              <a:rPr lang="en-US" sz="2800" dirty="0" smtClean="0">
                <a:solidFill>
                  <a:srgbClr val="C00000"/>
                </a:solidFill>
                <a:latin typeface="Arial Rounded MT Bold" pitchFamily="34" charset="0"/>
                <a:cs typeface="Aharoni" pitchFamily="2" charset="-79"/>
              </a:rPr>
              <a:t>Rural/Urban Development</a:t>
            </a:r>
          </a:p>
          <a:p>
            <a:pPr eaLnBrk="1" hangingPunct="1"/>
            <a:r>
              <a:rPr lang="en-US" sz="2800" dirty="0" smtClean="0">
                <a:solidFill>
                  <a:srgbClr val="C00000"/>
                </a:solidFill>
                <a:latin typeface="Arial Rounded MT Bold" pitchFamily="34" charset="0"/>
                <a:cs typeface="Aharoni" pitchFamily="2" charset="-79"/>
              </a:rPr>
              <a:t>Skill Acquisition/Microfinance</a:t>
            </a:r>
          </a:p>
          <a:p>
            <a:pPr eaLnBrk="1" hangingPunct="1"/>
            <a:r>
              <a:rPr lang="en-US" sz="2800" dirty="0" smtClean="0">
                <a:solidFill>
                  <a:srgbClr val="C00000"/>
                </a:solidFill>
                <a:latin typeface="Arial Rounded MT Bold" pitchFamily="34" charset="0"/>
                <a:cs typeface="Aharoni" pitchFamily="2" charset="-79"/>
              </a:rPr>
              <a:t>E-Governance</a:t>
            </a:r>
            <a:endParaRPr lang="en-US" sz="2800" dirty="0" smtClean="0">
              <a:solidFill>
                <a:srgbClr val="FF0000"/>
              </a:solidFill>
              <a:latin typeface="Arial Rounded MT Bold" pitchFamily="34" charset="0"/>
            </a:endParaRPr>
          </a:p>
          <a:p>
            <a:pPr eaLnBrk="1" hangingPunct="1">
              <a:buNone/>
            </a:pPr>
            <a:endParaRPr lang="en-US" sz="2800" dirty="0" smtClean="0">
              <a:solidFill>
                <a:srgbClr val="C00000"/>
              </a:solidFill>
              <a:latin typeface="Arial Rounded MT Bold" pitchFamily="34" charset="0"/>
              <a:cs typeface="Aharoni" pitchFamily="2" charset="-79"/>
            </a:endParaRPr>
          </a:p>
        </p:txBody>
      </p:sp>
      <p:pic>
        <p:nvPicPr>
          <p:cNvPr id="19462"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19463"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
        <p:nvSpPr>
          <p:cNvPr id="7" name="Slide Number Placeholder 6"/>
          <p:cNvSpPr>
            <a:spLocks noGrp="1"/>
          </p:cNvSpPr>
          <p:nvPr>
            <p:ph type="sldNum" sz="quarter" idx="12"/>
          </p:nvPr>
        </p:nvSpPr>
        <p:spPr>
          <a:xfrm>
            <a:off x="8382000" y="4552950"/>
            <a:ext cx="457200" cy="342900"/>
          </a:xfrm>
        </p:spPr>
        <p:txBody>
          <a:bodyPr/>
          <a:lstStyle/>
          <a:p>
            <a:pPr>
              <a:defRPr/>
            </a:pPr>
            <a:fld id="{9B36653D-785B-486C-A4E5-0689D472AF01}" type="slidenum">
              <a:rPr lang="en-US" smtClean="0"/>
              <a:pPr>
                <a:defRPr/>
              </a:pPr>
              <a:t>11</a:t>
            </a:fld>
            <a:endParaRPr lang="en-US" dirty="0"/>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990600" y="209550"/>
            <a:ext cx="6629400" cy="838200"/>
          </a:xfrm>
        </p:spPr>
        <p:txBody>
          <a:bodyPr/>
          <a:lstStyle/>
          <a:p>
            <a:pPr algn="ctr" eaLnBrk="1" hangingPunct="1"/>
            <a:r>
              <a:rPr lang="en-US" sz="2800" b="1" dirty="0" smtClean="0">
                <a:solidFill>
                  <a:srgbClr val="002060"/>
                </a:solidFill>
                <a:latin typeface="Aharoni" pitchFamily="2" charset="-79"/>
                <a:cs typeface="Aharoni" pitchFamily="2" charset="-79"/>
              </a:rPr>
              <a:t/>
            </a:r>
            <a:br>
              <a:rPr lang="en-US" sz="2800" b="1" dirty="0" smtClean="0">
                <a:solidFill>
                  <a:srgbClr val="002060"/>
                </a:solidFill>
                <a:latin typeface="Aharoni" pitchFamily="2" charset="-79"/>
                <a:cs typeface="Aharoni" pitchFamily="2" charset="-79"/>
              </a:rPr>
            </a:br>
            <a:r>
              <a:rPr lang="en-US" sz="2800" b="1" dirty="0" smtClean="0">
                <a:solidFill>
                  <a:srgbClr val="002060"/>
                </a:solidFill>
                <a:latin typeface="Calibri" pitchFamily="34" charset="0"/>
                <a:cs typeface="Aharoni" pitchFamily="2" charset="-79"/>
              </a:rPr>
              <a:t>Y2015 Budget Key Implementation  Strategies</a:t>
            </a:r>
            <a:endParaRPr lang="en-US" sz="2800" b="1" dirty="0" smtClean="0">
              <a:latin typeface="Calibri" pitchFamily="34" charset="0"/>
            </a:endParaRPr>
          </a:p>
        </p:txBody>
      </p:sp>
      <p:sp>
        <p:nvSpPr>
          <p:cNvPr id="20483" name="Footer Placeholder 4"/>
          <p:cNvSpPr>
            <a:spLocks noGrp="1"/>
          </p:cNvSpPr>
          <p:nvPr>
            <p:ph type="ftr" sz="quarter" idx="11"/>
          </p:nvPr>
        </p:nvSpPr>
        <p:spPr bwMode="auto">
          <a:xfrm>
            <a:off x="228600" y="4781550"/>
            <a:ext cx="8686800" cy="1778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sp>
        <p:nvSpPr>
          <p:cNvPr id="2" name="Rectangle 3"/>
          <p:cNvSpPr>
            <a:spLocks noGrp="1" noChangeArrowheads="1"/>
          </p:cNvSpPr>
          <p:nvPr>
            <p:ph sz="quarter" idx="1"/>
          </p:nvPr>
        </p:nvSpPr>
        <p:spPr>
          <a:xfrm>
            <a:off x="609600" y="1047750"/>
            <a:ext cx="7620000" cy="3581400"/>
          </a:xfrm>
        </p:spPr>
        <p:txBody>
          <a:bodyPr>
            <a:normAutofit fontScale="25000" lnSpcReduction="20000"/>
          </a:bodyPr>
          <a:lstStyle/>
          <a:p>
            <a:pPr marL="274320" indent="-274320" algn="just" eaLnBrk="1" fontAlgn="auto" hangingPunct="1">
              <a:spcBef>
                <a:spcPts val="580"/>
              </a:spcBef>
              <a:spcAft>
                <a:spcPts val="0"/>
              </a:spcAft>
              <a:buFont typeface="Wingdings 2"/>
              <a:buChar char=""/>
              <a:defRPr/>
            </a:pPr>
            <a:r>
              <a:rPr lang="en-US" sz="8800" dirty="0" smtClean="0">
                <a:solidFill>
                  <a:srgbClr val="C00000"/>
                </a:solidFill>
                <a:latin typeface="Arial Rounded MT Bold" pitchFamily="34" charset="0"/>
                <a:ea typeface="Aharoni"/>
                <a:cs typeface="Aharoni"/>
              </a:rPr>
              <a:t>Monthly Revenue  Stakeholders’ meeting with the Governor as a vehicle for sustained revenue drive;</a:t>
            </a:r>
          </a:p>
          <a:p>
            <a:pPr marL="274320" indent="-274320" algn="just" eaLnBrk="1" fontAlgn="auto" hangingPunct="1">
              <a:spcBef>
                <a:spcPts val="580"/>
              </a:spcBef>
              <a:spcAft>
                <a:spcPts val="0"/>
              </a:spcAft>
              <a:buFont typeface="Wingdings 2"/>
              <a:buChar char=""/>
              <a:defRPr/>
            </a:pPr>
            <a:r>
              <a:rPr lang="en-US" sz="8800" dirty="0" smtClean="0">
                <a:solidFill>
                  <a:srgbClr val="C00000"/>
                </a:solidFill>
                <a:latin typeface="Arial Rounded MT Bold" pitchFamily="34" charset="0"/>
                <a:ea typeface="Aharoni"/>
                <a:cs typeface="Aharoni"/>
              </a:rPr>
              <a:t>Enhanced transparency and accountability; </a:t>
            </a:r>
          </a:p>
          <a:p>
            <a:pPr marL="274320" indent="-274320" algn="just" eaLnBrk="1" fontAlgn="auto" hangingPunct="1">
              <a:spcBef>
                <a:spcPts val="580"/>
              </a:spcBef>
              <a:spcAft>
                <a:spcPts val="0"/>
              </a:spcAft>
              <a:buFont typeface="Wingdings 2"/>
              <a:buChar char=""/>
              <a:defRPr/>
            </a:pPr>
            <a:r>
              <a:rPr lang="en-US" sz="8800" dirty="0" smtClean="0">
                <a:solidFill>
                  <a:srgbClr val="C00000"/>
                </a:solidFill>
                <a:latin typeface="Arial Rounded MT Bold" pitchFamily="34" charset="0"/>
                <a:ea typeface="Aharoni"/>
                <a:cs typeface="Aharoni"/>
              </a:rPr>
              <a:t>Efficient allocation of resources across </a:t>
            </a:r>
            <a:r>
              <a:rPr lang="yo-NG" sz="8800" dirty="0" smtClean="0">
                <a:solidFill>
                  <a:srgbClr val="C00000"/>
                </a:solidFill>
                <a:latin typeface="Arial Rounded MT Bold" pitchFamily="34" charset="0"/>
                <a:ea typeface="Aharoni"/>
                <a:cs typeface="Aharoni"/>
              </a:rPr>
              <a:t>functions</a:t>
            </a:r>
            <a:r>
              <a:rPr lang="en-US" sz="8800" dirty="0" smtClean="0">
                <a:solidFill>
                  <a:srgbClr val="C00000"/>
                </a:solidFill>
                <a:latin typeface="Arial Rounded MT Bold" pitchFamily="34" charset="0"/>
                <a:ea typeface="Aharoni"/>
                <a:cs typeface="Aharoni"/>
              </a:rPr>
              <a:t>;</a:t>
            </a:r>
          </a:p>
          <a:p>
            <a:pPr marL="274320" indent="-274320" algn="just" eaLnBrk="1" fontAlgn="auto" hangingPunct="1">
              <a:spcBef>
                <a:spcPts val="580"/>
              </a:spcBef>
              <a:spcAft>
                <a:spcPts val="0"/>
              </a:spcAft>
              <a:buFont typeface="Wingdings 2"/>
              <a:buChar char=""/>
              <a:defRPr/>
            </a:pPr>
            <a:r>
              <a:rPr lang="en-US" sz="8800" dirty="0" smtClean="0">
                <a:solidFill>
                  <a:srgbClr val="C00000"/>
                </a:solidFill>
                <a:latin typeface="Arial Rounded MT Bold" pitchFamily="34" charset="0"/>
                <a:ea typeface="Aharoni"/>
                <a:cs typeface="Aharoni"/>
              </a:rPr>
              <a:t>Periodic review of performance;</a:t>
            </a:r>
          </a:p>
          <a:p>
            <a:pPr marL="274320" indent="-274320" algn="just" eaLnBrk="1" fontAlgn="auto" hangingPunct="1">
              <a:spcBef>
                <a:spcPts val="580"/>
              </a:spcBef>
              <a:spcAft>
                <a:spcPts val="0"/>
              </a:spcAft>
              <a:buFont typeface="Wingdings 2"/>
              <a:buChar char=""/>
              <a:defRPr/>
            </a:pPr>
            <a:r>
              <a:rPr lang="en-US" sz="8800" dirty="0" smtClean="0">
                <a:solidFill>
                  <a:srgbClr val="C00000"/>
                </a:solidFill>
                <a:latin typeface="Arial Rounded MT Bold" pitchFamily="34" charset="0"/>
                <a:ea typeface="Aharoni"/>
                <a:cs typeface="Aharoni"/>
              </a:rPr>
              <a:t>Tighter operational expenditure control;</a:t>
            </a:r>
          </a:p>
          <a:p>
            <a:pPr marL="274320" indent="-274320" algn="just" eaLnBrk="1" fontAlgn="auto" hangingPunct="1">
              <a:spcBef>
                <a:spcPts val="580"/>
              </a:spcBef>
              <a:spcAft>
                <a:spcPts val="0"/>
              </a:spcAft>
              <a:buFont typeface="Wingdings 2"/>
              <a:buChar char=""/>
              <a:defRPr/>
            </a:pPr>
            <a:r>
              <a:rPr lang="en-US" sz="8800" dirty="0" smtClean="0">
                <a:solidFill>
                  <a:srgbClr val="C00000"/>
                </a:solidFill>
                <a:latin typeface="Arial Rounded MT Bold" pitchFamily="34" charset="0"/>
                <a:ea typeface="Aharoni"/>
                <a:cs typeface="Aharoni"/>
              </a:rPr>
              <a:t>Strict adherence to the Y2015 Budget Operational Guidelines;</a:t>
            </a:r>
          </a:p>
          <a:p>
            <a:pPr marL="274320" indent="-274320" algn="just" eaLnBrk="1" fontAlgn="auto" hangingPunct="1">
              <a:spcBef>
                <a:spcPts val="580"/>
              </a:spcBef>
              <a:spcAft>
                <a:spcPts val="0"/>
              </a:spcAft>
              <a:buFont typeface="Wingdings 2"/>
              <a:buChar char=""/>
              <a:defRPr/>
            </a:pPr>
            <a:r>
              <a:rPr lang="en-US" sz="8800" dirty="0" smtClean="0">
                <a:solidFill>
                  <a:srgbClr val="C00000"/>
                </a:solidFill>
                <a:latin typeface="Arial Rounded MT Bold" pitchFamily="34" charset="0"/>
                <a:ea typeface="Aharoni"/>
                <a:cs typeface="Aharoni"/>
              </a:rPr>
              <a:t>More effective Project Monitoring and Evaluation;</a:t>
            </a:r>
          </a:p>
          <a:p>
            <a:pPr marL="274320" indent="-274320" algn="just" eaLnBrk="1" fontAlgn="auto" hangingPunct="1">
              <a:spcBef>
                <a:spcPts val="580"/>
              </a:spcBef>
              <a:spcAft>
                <a:spcPts val="0"/>
              </a:spcAft>
              <a:buFont typeface="Wingdings 2"/>
              <a:buChar char=""/>
              <a:defRPr/>
            </a:pPr>
            <a:r>
              <a:rPr lang="en-US" sz="8800" dirty="0" smtClean="0">
                <a:solidFill>
                  <a:srgbClr val="C00000"/>
                </a:solidFill>
                <a:latin typeface="Arial Rounded MT Bold" pitchFamily="34" charset="0"/>
                <a:ea typeface="Aharoni"/>
                <a:cs typeface="Aharoni"/>
              </a:rPr>
              <a:t>Benchmark performance set at 100%</a:t>
            </a:r>
            <a:endParaRPr lang="en-US" sz="8800" dirty="0" smtClean="0"/>
          </a:p>
          <a:p>
            <a:pPr marL="274320" indent="-274320" algn="just" eaLnBrk="1" fontAlgn="auto" hangingPunct="1">
              <a:spcBef>
                <a:spcPts val="580"/>
              </a:spcBef>
              <a:spcAft>
                <a:spcPts val="0"/>
              </a:spcAft>
              <a:buFontTx/>
              <a:buNone/>
              <a:defRPr/>
            </a:pPr>
            <a:r>
              <a:rPr lang="en-US" sz="2400" dirty="0" smtClean="0"/>
              <a:t>	</a:t>
            </a:r>
          </a:p>
          <a:p>
            <a:pPr marL="274320" indent="-274320" eaLnBrk="1" fontAlgn="auto" hangingPunct="1">
              <a:spcBef>
                <a:spcPts val="580"/>
              </a:spcBef>
              <a:spcAft>
                <a:spcPts val="0"/>
              </a:spcAft>
              <a:buFontTx/>
              <a:buNone/>
              <a:defRPr/>
            </a:pPr>
            <a:r>
              <a:rPr lang="en-US" dirty="0" smtClean="0"/>
              <a:t>	</a:t>
            </a:r>
          </a:p>
        </p:txBody>
      </p:sp>
      <p:pic>
        <p:nvPicPr>
          <p:cNvPr id="20486" name="Picture 7" descr="MEPB fin_0.tmp"/>
          <p:cNvPicPr>
            <a:picLocks noChangeAspect="1"/>
          </p:cNvPicPr>
          <p:nvPr/>
        </p:nvPicPr>
        <p:blipFill>
          <a:blip r:embed="rId2" cstate="print"/>
          <a:srcRect l="6554" t="11111" r="63655" b="61111"/>
          <a:stretch>
            <a:fillRect/>
          </a:stretch>
        </p:blipFill>
        <p:spPr bwMode="auto">
          <a:xfrm>
            <a:off x="152400" y="209550"/>
            <a:ext cx="804863" cy="838200"/>
          </a:xfrm>
          <a:prstGeom prst="rect">
            <a:avLst/>
          </a:prstGeom>
          <a:noFill/>
          <a:ln w="9525">
            <a:noFill/>
            <a:miter lim="800000"/>
            <a:headEnd/>
            <a:tailEnd/>
          </a:ln>
        </p:spPr>
      </p:pic>
      <p:pic>
        <p:nvPicPr>
          <p:cNvPr id="20487"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
        <p:nvSpPr>
          <p:cNvPr id="7" name="Slide Number Placeholder 6"/>
          <p:cNvSpPr>
            <a:spLocks noGrp="1"/>
          </p:cNvSpPr>
          <p:nvPr>
            <p:ph type="sldNum" sz="quarter" idx="12"/>
          </p:nvPr>
        </p:nvSpPr>
        <p:spPr>
          <a:xfrm>
            <a:off x="8229600" y="4629150"/>
            <a:ext cx="457200" cy="342900"/>
          </a:xfrm>
        </p:spPr>
        <p:txBody>
          <a:bodyPr/>
          <a:lstStyle/>
          <a:p>
            <a:pPr>
              <a:defRPr/>
            </a:pPr>
            <a:fld id="{9B36653D-785B-486C-A4E5-0689D472AF01}" type="slidenum">
              <a:rPr lang="en-US" smtClean="0"/>
              <a:pPr>
                <a:defRPr/>
              </a:pPr>
              <a:t>12</a:t>
            </a:fld>
            <a:endParaRPr lang="en-US" dirty="0"/>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914400" y="0"/>
            <a:ext cx="7924800" cy="819150"/>
          </a:xfrm>
        </p:spPr>
        <p:txBody>
          <a:bodyPr/>
          <a:lstStyle/>
          <a:p>
            <a:pPr algn="ct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2400" dirty="0" smtClean="0">
                <a:solidFill>
                  <a:srgbClr val="002060"/>
                </a:solidFill>
                <a:latin typeface="Arial Black" pitchFamily="34" charset="0"/>
              </a:rPr>
              <a:t> Q1 Y2015 Budget Performance </a:t>
            </a: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endParaRPr lang="en-US" sz="1800" dirty="0" smtClean="0">
              <a:solidFill>
                <a:srgbClr val="002060"/>
              </a:solidFill>
              <a:latin typeface="Arial Black" pitchFamily="34" charset="0"/>
            </a:endParaRPr>
          </a:p>
        </p:txBody>
      </p:sp>
      <p:graphicFrame>
        <p:nvGraphicFramePr>
          <p:cNvPr id="8" name="Content Placeholder 7"/>
          <p:cNvGraphicFramePr>
            <a:graphicFrameLocks noGrp="1"/>
          </p:cNvGraphicFramePr>
          <p:nvPr>
            <p:ph sz="quarter" idx="1"/>
            <p:extLst>
              <p:ext uri="{D42A27DB-BD31-4B8C-83A1-F6EECF244321}">
                <p14:modId xmlns:p14="http://schemas.microsoft.com/office/powerpoint/2010/main" val="2541083608"/>
              </p:ext>
            </p:extLst>
          </p:nvPr>
        </p:nvGraphicFramePr>
        <p:xfrm>
          <a:off x="1371600" y="590550"/>
          <a:ext cx="6477000" cy="3702095"/>
        </p:xfrm>
        <a:graphic>
          <a:graphicData uri="http://schemas.openxmlformats.org/drawingml/2006/table">
            <a:tbl>
              <a:tblPr firstRow="1" bandRow="1">
                <a:tableStyleId>{5C22544A-7EE6-4342-B048-85BDC9FD1C3A}</a:tableStyleId>
              </a:tblPr>
              <a:tblGrid>
                <a:gridCol w="2563812"/>
                <a:gridCol w="1754187"/>
                <a:gridCol w="1214438"/>
                <a:gridCol w="944563"/>
              </a:tblGrid>
              <a:tr h="387404">
                <a:tc>
                  <a:txBody>
                    <a:bodyPr/>
                    <a:lstStyle/>
                    <a:p>
                      <a:endParaRPr lang="en-US" sz="12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US" sz="1200" dirty="0" smtClean="0">
                          <a:solidFill>
                            <a:schemeClr val="tx1"/>
                          </a:solidFill>
                          <a:latin typeface="Arial" pitchFamily="34" charset="0"/>
                          <a:cs typeface="Arial" pitchFamily="34" charset="0"/>
                        </a:rPr>
                        <a:t>Q1</a:t>
                      </a:r>
                      <a:endParaRPr lang="en-US" sz="12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tc hMerge="1">
                  <a:txBody>
                    <a:bodyPr/>
                    <a:lstStyle/>
                    <a:p>
                      <a:pPr algn="ctr"/>
                      <a:endParaRPr lang="en-US" dirty="0">
                        <a:solidFill>
                          <a:schemeClr val="tx1"/>
                        </a:solidFill>
                      </a:endParaRPr>
                    </a:p>
                  </a:txBody>
                  <a:tcPr/>
                </a:tc>
              </a:tr>
              <a:tr h="60841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Details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Jan-Mar.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Jan-Mar.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Perf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45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Total Revenue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0" i="0" u="none" strike="noStrike" dirty="0" smtClean="0">
                          <a:solidFill>
                            <a:srgbClr val="000000"/>
                          </a:solidFill>
                          <a:latin typeface="Arial" pitchFamily="34" charset="0"/>
                          <a:cs typeface="Arial" pitchFamily="34" charset="0"/>
                        </a:rPr>
                        <a:t>122.423</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dirty="0" smtClean="0">
                          <a:solidFill>
                            <a:schemeClr val="tx1"/>
                          </a:solidFill>
                          <a:latin typeface="Arial" pitchFamily="34" charset="0"/>
                          <a:cs typeface="Arial" pitchFamily="34" charset="0"/>
                        </a:rPr>
                        <a:t>97.279</a:t>
                      </a:r>
                      <a:endParaRPr lang="en-US" sz="1200" dirty="0">
                        <a:solidFill>
                          <a:schemeClr val="tx1"/>
                        </a:solidFill>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dirty="0" smtClean="0">
                          <a:solidFill>
                            <a:schemeClr val="tx1"/>
                          </a:solidFill>
                          <a:latin typeface="Arial" pitchFamily="34" charset="0"/>
                          <a:cs typeface="Arial" pitchFamily="34" charset="0"/>
                        </a:rPr>
                        <a:t>79</a:t>
                      </a:r>
                      <a:endParaRPr lang="en-US" sz="1200" dirty="0">
                        <a:solidFill>
                          <a:schemeClr val="tx1"/>
                        </a:solidFill>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8032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Recurrent Expenditure</a:t>
                      </a:r>
                    </a:p>
                    <a:p>
                      <a:pPr marL="285750" marR="0" lvl="0" indent="-285750" algn="l" defTabSz="914400" rtl="0" eaLnBrk="1" fontAlgn="base" latinLnBrk="0" hangingPunct="1">
                        <a:lnSpc>
                          <a:spcPct val="100000"/>
                        </a:lnSpc>
                        <a:spcBef>
                          <a:spcPct val="20000"/>
                        </a:spcBef>
                        <a:spcAft>
                          <a:spcPct val="0"/>
                        </a:spcAft>
                        <a:buClrTx/>
                        <a:buSzTx/>
                        <a:buFontTx/>
                        <a:buAutoNum type="romanLcParenBoth"/>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Personnel Cost </a:t>
                      </a:r>
                    </a:p>
                    <a:p>
                      <a:pPr marL="285750" marR="0" lvl="0" indent="-285750" algn="l" defTabSz="914400" rtl="0" eaLnBrk="1" fontAlgn="base" latinLnBrk="0" hangingPunct="1">
                        <a:lnSpc>
                          <a:spcPct val="100000"/>
                        </a:lnSpc>
                        <a:spcBef>
                          <a:spcPct val="20000"/>
                        </a:spcBef>
                        <a:spcAft>
                          <a:spcPct val="0"/>
                        </a:spcAft>
                        <a:buClrTx/>
                        <a:buSzTx/>
                        <a:buFontTx/>
                        <a:buAutoNum type="romanLcParenBoth"/>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Overhead Cost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dirty="0" smtClean="0">
                          <a:solidFill>
                            <a:schemeClr val="tx1"/>
                          </a:solidFill>
                          <a:latin typeface="Arial" pitchFamily="34" charset="0"/>
                          <a:cs typeface="Arial" pitchFamily="34" charset="0"/>
                        </a:rPr>
                        <a:t>60.494</a:t>
                      </a:r>
                    </a:p>
                    <a:p>
                      <a:pPr algn="ctr">
                        <a:lnSpc>
                          <a:spcPct val="100000"/>
                        </a:lnSpc>
                      </a:pPr>
                      <a:r>
                        <a:rPr lang="en-US" sz="1200" dirty="0" smtClean="0">
                          <a:solidFill>
                            <a:schemeClr val="tx1"/>
                          </a:solidFill>
                          <a:latin typeface="Arial" pitchFamily="34" charset="0"/>
                          <a:cs typeface="Arial" pitchFamily="34" charset="0"/>
                        </a:rPr>
                        <a:t>28.325</a:t>
                      </a:r>
                    </a:p>
                    <a:p>
                      <a:pPr algn="ctr">
                        <a:lnSpc>
                          <a:spcPct val="100000"/>
                        </a:lnSpc>
                      </a:pPr>
                      <a:r>
                        <a:rPr lang="en-US" sz="1200" dirty="0" smtClean="0">
                          <a:solidFill>
                            <a:schemeClr val="tx1"/>
                          </a:solidFill>
                          <a:latin typeface="Arial" pitchFamily="34" charset="0"/>
                          <a:cs typeface="Arial" pitchFamily="34" charset="0"/>
                        </a:rPr>
                        <a:t>32.169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b="0" i="0" u="none" strike="noStrike" kern="1200" dirty="0" smtClean="0">
                          <a:solidFill>
                            <a:schemeClr val="tx1"/>
                          </a:solidFill>
                          <a:latin typeface="Arial" pitchFamily="34" charset="0"/>
                          <a:ea typeface="+mn-ea"/>
                          <a:cs typeface="Arial" pitchFamily="34" charset="0"/>
                        </a:rPr>
                        <a:t>57.498</a:t>
                      </a:r>
                    </a:p>
                    <a:p>
                      <a:pPr algn="ctr">
                        <a:lnSpc>
                          <a:spcPct val="100000"/>
                        </a:lnSpc>
                      </a:pPr>
                      <a:r>
                        <a:rPr lang="en-US" sz="1200" b="0" i="0" u="none" strike="noStrike" kern="1200" dirty="0" smtClean="0">
                          <a:solidFill>
                            <a:schemeClr val="tx1"/>
                          </a:solidFill>
                          <a:latin typeface="Arial" pitchFamily="34" charset="0"/>
                          <a:ea typeface="+mn-ea"/>
                          <a:cs typeface="Arial" pitchFamily="34" charset="0"/>
                        </a:rPr>
                        <a:t>22.404</a:t>
                      </a:r>
                    </a:p>
                    <a:p>
                      <a:pPr algn="ctr">
                        <a:lnSpc>
                          <a:spcPct val="100000"/>
                        </a:lnSpc>
                      </a:pPr>
                      <a:r>
                        <a:rPr lang="en-US" sz="1200" b="0" i="0" u="none" strike="noStrike" kern="1200" dirty="0" smtClean="0">
                          <a:solidFill>
                            <a:schemeClr val="tx1"/>
                          </a:solidFill>
                          <a:latin typeface="Arial" pitchFamily="34" charset="0"/>
                          <a:ea typeface="+mn-ea"/>
                          <a:cs typeface="Arial" pitchFamily="34" charset="0"/>
                        </a:rPr>
                        <a:t>35.094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dirty="0" smtClean="0">
                          <a:solidFill>
                            <a:schemeClr val="tx1"/>
                          </a:solidFill>
                          <a:latin typeface="Arial" pitchFamily="34" charset="0"/>
                          <a:cs typeface="Arial" pitchFamily="34" charset="0"/>
                        </a:rPr>
                        <a:t>95</a:t>
                      </a:r>
                    </a:p>
                    <a:p>
                      <a:pPr algn="ctr">
                        <a:lnSpc>
                          <a:spcPct val="100000"/>
                        </a:lnSpc>
                      </a:pPr>
                      <a:r>
                        <a:rPr lang="en-US" sz="1200" dirty="0" smtClean="0">
                          <a:solidFill>
                            <a:schemeClr val="tx1"/>
                          </a:solidFill>
                          <a:latin typeface="Arial" pitchFamily="34" charset="0"/>
                          <a:cs typeface="Arial" pitchFamily="34" charset="0"/>
                        </a:rPr>
                        <a:t>79</a:t>
                      </a:r>
                    </a:p>
                    <a:p>
                      <a:pPr algn="ctr">
                        <a:lnSpc>
                          <a:spcPct val="100000"/>
                        </a:lnSpc>
                      </a:pPr>
                      <a:r>
                        <a:rPr lang="en-US" sz="1200" dirty="0" smtClean="0">
                          <a:solidFill>
                            <a:schemeClr val="tx1"/>
                          </a:solidFill>
                          <a:latin typeface="Arial" pitchFamily="34" charset="0"/>
                          <a:cs typeface="Arial" pitchFamily="34" charset="0"/>
                        </a:rPr>
                        <a:t>109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4626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Recurrent Surplus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Arial" pitchFamily="34" charset="0"/>
                          <a:cs typeface="Arial" pitchFamily="34" charset="0"/>
                        </a:rPr>
                        <a:t>61.928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dirty="0" smtClean="0">
                          <a:solidFill>
                            <a:schemeClr val="tx1"/>
                          </a:solidFill>
                          <a:latin typeface="Arial" pitchFamily="34" charset="0"/>
                          <a:cs typeface="Arial" pitchFamily="34" charset="0"/>
                        </a:rPr>
                        <a:t>39.781</a:t>
                      </a:r>
                      <a:endParaRPr lang="en-US" sz="1200" dirty="0">
                        <a:solidFill>
                          <a:schemeClr val="tx1"/>
                        </a:solidFill>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dirty="0" smtClean="0">
                          <a:solidFill>
                            <a:schemeClr val="tx1"/>
                          </a:solidFill>
                          <a:latin typeface="Arial" pitchFamily="34" charset="0"/>
                          <a:cs typeface="Arial" pitchFamily="34" charset="0"/>
                        </a:rPr>
                        <a:t>64</a:t>
                      </a:r>
                      <a:endParaRPr lang="en-US" sz="1200" dirty="0">
                        <a:solidFill>
                          <a:schemeClr val="tx1"/>
                        </a:solidFill>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45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Capital Expenditure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Arial" pitchFamily="34" charset="0"/>
                          <a:cs typeface="Arial" pitchFamily="34" charset="0"/>
                        </a:rPr>
                        <a:t>61.928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dirty="0" smtClean="0">
                          <a:solidFill>
                            <a:schemeClr val="tx1"/>
                          </a:solidFill>
                          <a:latin typeface="Arial" pitchFamily="34" charset="0"/>
                          <a:cs typeface="Arial" pitchFamily="34" charset="0"/>
                        </a:rPr>
                        <a:t>15.078</a:t>
                      </a:r>
                      <a:endParaRPr lang="en-US" sz="1200" dirty="0">
                        <a:solidFill>
                          <a:schemeClr val="tx1"/>
                        </a:solidFill>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dirty="0" smtClean="0">
                          <a:solidFill>
                            <a:schemeClr val="tx1"/>
                          </a:solidFill>
                          <a:latin typeface="Arial" pitchFamily="34" charset="0"/>
                          <a:cs typeface="Arial" pitchFamily="34" charset="0"/>
                        </a:rPr>
                        <a:t>24</a:t>
                      </a:r>
                      <a:endParaRPr lang="en-US" sz="1200" dirty="0">
                        <a:solidFill>
                          <a:schemeClr val="tx1"/>
                        </a:solidFill>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42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Financing(Requirement)/Surplus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t>-</a:t>
                      </a: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Arial" pitchFamily="34" charset="0"/>
                          <a:cs typeface="Arial" pitchFamily="34" charset="0"/>
                        </a:rPr>
                        <a:t>24.703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yo-NG" sz="1200" dirty="0" smtClean="0"/>
                        <a:t>-</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4626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Budget Size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dirty="0" smtClean="0">
                          <a:solidFill>
                            <a:schemeClr val="tx1"/>
                          </a:solidFill>
                          <a:latin typeface="Arial" pitchFamily="34" charset="0"/>
                          <a:cs typeface="Arial" pitchFamily="34" charset="0"/>
                        </a:rPr>
                        <a:t>122.423</a:t>
                      </a:r>
                      <a:endParaRPr lang="en-US" sz="12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dirty="0" smtClean="0">
                          <a:solidFill>
                            <a:schemeClr val="tx1"/>
                          </a:solidFill>
                          <a:latin typeface="Arial" pitchFamily="34" charset="0"/>
                          <a:cs typeface="Arial" pitchFamily="34" charset="0"/>
                        </a:rPr>
                        <a:t>72.576</a:t>
                      </a:r>
                      <a:endParaRPr lang="en-US" sz="1200" dirty="0">
                        <a:solidFill>
                          <a:schemeClr val="tx1"/>
                        </a:solidFill>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200" dirty="0" smtClean="0">
                          <a:solidFill>
                            <a:schemeClr val="tx1"/>
                          </a:solidFill>
                          <a:latin typeface="Arial" pitchFamily="34" charset="0"/>
                          <a:cs typeface="Arial" pitchFamily="34" charset="0"/>
                        </a:rPr>
                        <a:t>59</a:t>
                      </a:r>
                      <a:endParaRPr lang="en-US" sz="1200" dirty="0">
                        <a:solidFill>
                          <a:schemeClr val="tx1"/>
                        </a:solidFill>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28753" name="Footer Placeholder 3"/>
          <p:cNvSpPr>
            <a:spLocks noGrp="1"/>
          </p:cNvSpPr>
          <p:nvPr>
            <p:ph type="ftr" sz="quarter" idx="11"/>
          </p:nvPr>
        </p:nvSpPr>
        <p:spPr bwMode="auto">
          <a:xfrm>
            <a:off x="228600" y="4324350"/>
            <a:ext cx="8610600" cy="81915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pic>
        <p:nvPicPr>
          <p:cNvPr id="28755" name="Picture 7" descr="MEPB fin_0.tmp"/>
          <p:cNvPicPr>
            <a:picLocks noChangeAspect="1"/>
          </p:cNvPicPr>
          <p:nvPr/>
        </p:nvPicPr>
        <p:blipFill>
          <a:blip r:embed="rId3" cstate="print"/>
          <a:srcRect l="6554" t="11111" r="63655" b="61111"/>
          <a:stretch>
            <a:fillRect/>
          </a:stretch>
        </p:blipFill>
        <p:spPr bwMode="auto">
          <a:xfrm>
            <a:off x="152401" y="133350"/>
            <a:ext cx="609600" cy="609600"/>
          </a:xfrm>
          <a:prstGeom prst="rect">
            <a:avLst/>
          </a:prstGeom>
          <a:noFill/>
          <a:ln w="9525">
            <a:noFill/>
            <a:miter lim="800000"/>
            <a:headEnd/>
            <a:tailEnd/>
          </a:ln>
        </p:spPr>
      </p:pic>
      <p:pic>
        <p:nvPicPr>
          <p:cNvPr id="28756" name="Picture 9" descr="MEPB fin_0.tmp"/>
          <p:cNvPicPr>
            <a:picLocks noChangeAspect="1"/>
          </p:cNvPicPr>
          <p:nvPr/>
        </p:nvPicPr>
        <p:blipFill>
          <a:blip r:embed="rId4" cstate="print"/>
          <a:srcRect l="37587" t="2222" r="1588" b="55556"/>
          <a:stretch>
            <a:fillRect/>
          </a:stretch>
        </p:blipFill>
        <p:spPr bwMode="auto">
          <a:xfrm>
            <a:off x="8610600" y="133350"/>
            <a:ext cx="385763" cy="457200"/>
          </a:xfrm>
          <a:prstGeom prst="rect">
            <a:avLst/>
          </a:prstGeom>
          <a:noFill/>
          <a:ln w="9525">
            <a:noFill/>
            <a:miter lim="800000"/>
            <a:headEnd/>
            <a:tailEnd/>
          </a:ln>
        </p:spPr>
      </p:pic>
      <p:sp>
        <p:nvSpPr>
          <p:cNvPr id="7" name="Slide Number Placeholder 6"/>
          <p:cNvSpPr>
            <a:spLocks noGrp="1"/>
          </p:cNvSpPr>
          <p:nvPr>
            <p:ph type="sldNum" sz="quarter" idx="12"/>
          </p:nvPr>
        </p:nvSpPr>
        <p:spPr>
          <a:xfrm>
            <a:off x="8534400" y="4629150"/>
            <a:ext cx="457200" cy="342900"/>
          </a:xfrm>
        </p:spPr>
        <p:txBody>
          <a:bodyPr/>
          <a:lstStyle/>
          <a:p>
            <a:pPr>
              <a:defRPr/>
            </a:pPr>
            <a:fld id="{9B36653D-785B-486C-A4E5-0689D472AF01}" type="slidenum">
              <a:rPr lang="en-US" smtClean="0"/>
              <a:pPr>
                <a:defRPr/>
              </a:pPr>
              <a:t>13</a:t>
            </a:fld>
            <a:endParaRPr lang="en-US" dirty="0"/>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895350"/>
          </a:xfrm>
        </p:spPr>
        <p:txBody>
          <a:bodyPr/>
          <a:lstStyle/>
          <a:p>
            <a:r>
              <a:rPr lang="en-US" sz="2800" b="1" dirty="0" smtClean="0"/>
              <a:t>Highlights of Q1 Y2015 Budget Performance</a:t>
            </a:r>
            <a:endParaRPr lang="en-US" sz="2800" dirty="0"/>
          </a:p>
        </p:txBody>
      </p:sp>
      <p:sp>
        <p:nvSpPr>
          <p:cNvPr id="3" name="Content Placeholder 2"/>
          <p:cNvSpPr>
            <a:spLocks noGrp="1"/>
          </p:cNvSpPr>
          <p:nvPr>
            <p:ph sz="quarter" idx="1"/>
          </p:nvPr>
        </p:nvSpPr>
        <p:spPr>
          <a:xfrm>
            <a:off x="685800" y="1085850"/>
            <a:ext cx="8153400" cy="3429000"/>
          </a:xfrm>
        </p:spPr>
        <p:txBody>
          <a:bodyPr/>
          <a:lstStyle/>
          <a:p>
            <a:endParaRPr lang="en-US" sz="2400" dirty="0" smtClean="0">
              <a:solidFill>
                <a:srgbClr val="FF0000"/>
              </a:solidFill>
            </a:endParaRPr>
          </a:p>
          <a:p>
            <a:pPr eaLnBrk="1" hangingPunct="1">
              <a:lnSpc>
                <a:spcPct val="80000"/>
              </a:lnSpc>
            </a:pPr>
            <a:endParaRPr lang="en-US" sz="2800" dirty="0" smtClean="0">
              <a:solidFill>
                <a:srgbClr val="FF0000"/>
              </a:solidFill>
            </a:endParaRPr>
          </a:p>
        </p:txBody>
      </p:sp>
      <p:sp>
        <p:nvSpPr>
          <p:cNvPr id="4" name="Footer Placeholder 3"/>
          <p:cNvSpPr>
            <a:spLocks noGrp="1"/>
          </p:cNvSpPr>
          <p:nvPr>
            <p:ph type="ftr" sz="quarter" idx="11"/>
          </p:nvPr>
        </p:nvSpPr>
        <p:spPr>
          <a:xfrm>
            <a:off x="914400" y="4705350"/>
            <a:ext cx="5562600" cy="266700"/>
          </a:xfrm>
        </p:spPr>
        <p:txBody>
          <a:bodyPr/>
          <a:lstStyle/>
          <a:p>
            <a:pPr>
              <a:defRPr/>
            </a:pPr>
            <a:r>
              <a:rPr lang="en-US" dirty="0" smtClean="0"/>
              <a:t>MEPB:Q2/Half Year Y2015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14</a:t>
            </a:fld>
            <a:endParaRPr lang="en-US" dirty="0"/>
          </a:p>
        </p:txBody>
      </p:sp>
      <p:sp>
        <p:nvSpPr>
          <p:cNvPr id="9" name="Rectangle 8"/>
          <p:cNvSpPr/>
          <p:nvPr/>
        </p:nvSpPr>
        <p:spPr>
          <a:xfrm>
            <a:off x="685800" y="971550"/>
            <a:ext cx="7543800" cy="3293209"/>
          </a:xfrm>
          <a:prstGeom prst="rect">
            <a:avLst/>
          </a:prstGeom>
        </p:spPr>
        <p:txBody>
          <a:bodyPr wrap="square">
            <a:spAutoFit/>
          </a:bodyPr>
          <a:lstStyle/>
          <a:p>
            <a:pPr eaLnBrk="1" hangingPunct="1">
              <a:lnSpc>
                <a:spcPct val="80000"/>
              </a:lnSpc>
              <a:buNone/>
            </a:pPr>
            <a:r>
              <a:rPr lang="en-US" sz="2400" dirty="0" smtClean="0">
                <a:solidFill>
                  <a:srgbClr val="FF0000"/>
                </a:solidFill>
              </a:rPr>
              <a:t>The Overall budget performance was 59%; b</a:t>
            </a:r>
            <a:r>
              <a:rPr lang="en-US" sz="2200" dirty="0" smtClean="0">
                <a:solidFill>
                  <a:srgbClr val="FF0000"/>
                </a:solidFill>
              </a:rPr>
              <a:t>elow the set benchmark of 100% also lower than 67% for same period in Y2014</a:t>
            </a:r>
          </a:p>
          <a:p>
            <a:pPr lvl="2" eaLnBrk="1" hangingPunct="1">
              <a:lnSpc>
                <a:spcPct val="80000"/>
              </a:lnSpc>
              <a:buFont typeface="Wingdings" pitchFamily="2" charset="2"/>
              <a:buChar char="§"/>
            </a:pPr>
            <a:r>
              <a:rPr lang="en-US" sz="2400" dirty="0" smtClean="0">
                <a:solidFill>
                  <a:srgbClr val="FF0000"/>
                </a:solidFill>
              </a:rPr>
              <a:t>Total Revenue                -     N97.279bn/79%</a:t>
            </a:r>
          </a:p>
          <a:p>
            <a:pPr lvl="2" eaLnBrk="1" hangingPunct="1">
              <a:lnSpc>
                <a:spcPct val="80000"/>
              </a:lnSpc>
              <a:buFont typeface="Wingdings" pitchFamily="2" charset="2"/>
              <a:buChar char="§"/>
            </a:pPr>
            <a:r>
              <a:rPr lang="en-US" sz="2400" dirty="0" smtClean="0">
                <a:solidFill>
                  <a:srgbClr val="FF0000"/>
                </a:solidFill>
              </a:rPr>
              <a:t>Recurrent Expenditure   -     N57.498bn/95%</a:t>
            </a:r>
          </a:p>
          <a:p>
            <a:pPr lvl="4" eaLnBrk="1" hangingPunct="1">
              <a:lnSpc>
                <a:spcPct val="80000"/>
              </a:lnSpc>
            </a:pPr>
            <a:r>
              <a:rPr lang="en-US" sz="2400" dirty="0" smtClean="0">
                <a:solidFill>
                  <a:srgbClr val="FF0000"/>
                </a:solidFill>
              </a:rPr>
              <a:t>Personnel Cost     -     N22.404bn/79%</a:t>
            </a:r>
          </a:p>
          <a:p>
            <a:pPr lvl="4" eaLnBrk="1" hangingPunct="1">
              <a:lnSpc>
                <a:spcPct val="80000"/>
              </a:lnSpc>
            </a:pPr>
            <a:r>
              <a:rPr lang="en-US" sz="2400" dirty="0" smtClean="0">
                <a:solidFill>
                  <a:srgbClr val="FF0000"/>
                </a:solidFill>
              </a:rPr>
              <a:t>Overhead Cost     -      N35.094bn/109%</a:t>
            </a:r>
          </a:p>
          <a:p>
            <a:pPr lvl="2">
              <a:lnSpc>
                <a:spcPct val="80000"/>
              </a:lnSpc>
              <a:buFont typeface="Wingdings" pitchFamily="2" charset="2"/>
              <a:buChar char="§"/>
            </a:pPr>
            <a:r>
              <a:rPr lang="en-US" sz="2400" dirty="0" smtClean="0">
                <a:solidFill>
                  <a:srgbClr val="FF0000"/>
                </a:solidFill>
              </a:rPr>
              <a:t>Capital Expenditure         -    N15.078bn/24%  </a:t>
            </a:r>
          </a:p>
          <a:p>
            <a:pPr lvl="2">
              <a:lnSpc>
                <a:spcPct val="80000"/>
              </a:lnSpc>
              <a:buFont typeface="Wingdings" pitchFamily="2" charset="2"/>
              <a:buChar char="§"/>
            </a:pPr>
            <a:r>
              <a:rPr lang="en-US" sz="2400" dirty="0" smtClean="0">
                <a:solidFill>
                  <a:srgbClr val="FF0000"/>
                </a:solidFill>
              </a:rPr>
              <a:t>Financing                         -    N24.703bn/0%</a:t>
            </a:r>
          </a:p>
          <a:p>
            <a:pPr lvl="2" eaLnBrk="1" hangingPunct="1">
              <a:lnSpc>
                <a:spcPct val="80000"/>
              </a:lnSpc>
              <a:buFont typeface="Wingdings" pitchFamily="2" charset="2"/>
              <a:buChar char="§"/>
            </a:pPr>
            <a:r>
              <a:rPr lang="en-US" sz="2400" dirty="0" smtClean="0">
                <a:solidFill>
                  <a:srgbClr val="FF0000"/>
                </a:solidFill>
              </a:rPr>
              <a:t>Capital/Recurrent Ratio was 21</a:t>
            </a:r>
            <a:r>
              <a:rPr lang="en-US" sz="2400" dirty="0" smtClean="0">
                <a:solidFill>
                  <a:srgbClr val="FF0000"/>
                </a:solidFill>
                <a:latin typeface="Arial" pitchFamily="34" charset="0"/>
                <a:cs typeface="Arial" pitchFamily="34" charset="0"/>
              </a:rPr>
              <a:t>:79</a:t>
            </a:r>
            <a:r>
              <a:rPr lang="en-US" sz="2400" dirty="0" smtClean="0">
                <a:solidFill>
                  <a:srgbClr val="FF0000"/>
                </a:solidFill>
              </a:rPr>
              <a:t> as against </a:t>
            </a:r>
            <a:r>
              <a:rPr lang="en-US" sz="2400" dirty="0" smtClean="0">
                <a:solidFill>
                  <a:srgbClr val="FF0000"/>
                </a:solidFill>
                <a:latin typeface="Arial" pitchFamily="34" charset="0"/>
                <a:cs typeface="Arial" pitchFamily="34" charset="0"/>
              </a:rPr>
              <a:t>51:49</a:t>
            </a:r>
            <a:r>
              <a:rPr lang="en-US" sz="2400" dirty="0" smtClean="0">
                <a:solidFill>
                  <a:srgbClr val="FF0000"/>
                </a:solidFill>
              </a:rPr>
              <a:t> benchmark.</a:t>
            </a:r>
          </a:p>
        </p:txBody>
      </p:sp>
      <p:pic>
        <p:nvPicPr>
          <p:cNvPr id="7" name="Picture 6" descr="MEPB fin_0.tmp"/>
          <p:cNvPicPr>
            <a:picLocks noChangeAspect="1"/>
          </p:cNvPicPr>
          <p:nvPr/>
        </p:nvPicPr>
        <p:blipFill>
          <a:blip r:embed="rId2" cstate="print"/>
          <a:srcRect l="6554" t="11111" r="63655" b="61111"/>
          <a:stretch>
            <a:fillRect/>
          </a:stretch>
        </p:blipFill>
        <p:spPr bwMode="auto">
          <a:xfrm>
            <a:off x="152400" y="133350"/>
            <a:ext cx="609600" cy="457200"/>
          </a:xfrm>
          <a:prstGeom prst="rect">
            <a:avLst/>
          </a:prstGeom>
          <a:noFill/>
          <a:ln w="9525">
            <a:noFill/>
            <a:miter lim="800000"/>
            <a:headEnd/>
            <a:tailEnd/>
          </a:ln>
        </p:spPr>
      </p:pic>
      <p:pic>
        <p:nvPicPr>
          <p:cNvPr id="8" name="Picture 9" descr="MEPB fin_0.tmp"/>
          <p:cNvPicPr>
            <a:picLocks noChangeAspect="1"/>
          </p:cNvPicPr>
          <p:nvPr/>
        </p:nvPicPr>
        <p:blipFill>
          <a:blip r:embed="rId3" cstate="print"/>
          <a:srcRect l="37587" t="2222" r="1588" b="55556"/>
          <a:stretch>
            <a:fillRect/>
          </a:stretch>
        </p:blipFill>
        <p:spPr bwMode="auto">
          <a:xfrm>
            <a:off x="7924801" y="133350"/>
            <a:ext cx="838200" cy="685800"/>
          </a:xfrm>
          <a:prstGeom prst="rect">
            <a:avLst/>
          </a:prstGeom>
          <a:noFill/>
          <a:ln w="9525">
            <a:noFill/>
            <a:miter lim="800000"/>
            <a:headEnd/>
            <a:tailEnd/>
          </a:ln>
        </p:spPr>
      </p:pic>
    </p:spTree>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85800" y="133350"/>
            <a:ext cx="8229600" cy="838200"/>
          </a:xfrm>
        </p:spPr>
        <p:txBody>
          <a:bodyPr/>
          <a:lstStyle/>
          <a:p>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400" dirty="0" smtClean="0">
                <a:solidFill>
                  <a:srgbClr val="002060"/>
                </a:solidFill>
                <a:latin typeface="Arial Black" pitchFamily="34" charset="0"/>
              </a:rPr>
              <a:t/>
            </a:r>
            <a:br>
              <a:rPr lang="en-US" sz="1400" dirty="0" smtClean="0">
                <a:solidFill>
                  <a:srgbClr val="002060"/>
                </a:solidFill>
                <a:latin typeface="Arial Black" pitchFamily="34" charset="0"/>
              </a:rPr>
            </a:br>
            <a:r>
              <a:rPr lang="en-US" sz="1600" dirty="0" smtClean="0">
                <a:solidFill>
                  <a:srgbClr val="002060"/>
                </a:solidFill>
                <a:latin typeface="Arial Black" pitchFamily="34" charset="0"/>
              </a:rPr>
              <a:t>Comparative Analysis of Q2 Budget Performance (Y2013 - Y2015)</a:t>
            </a:r>
            <a:br>
              <a:rPr lang="en-US" sz="1600" dirty="0" smtClean="0">
                <a:solidFill>
                  <a:srgbClr val="002060"/>
                </a:solidFill>
                <a:latin typeface="Arial Black" pitchFamily="34" charset="0"/>
              </a:rPr>
            </a:br>
            <a:endParaRPr lang="en-US" sz="1600" dirty="0" smtClean="0">
              <a:solidFill>
                <a:srgbClr val="002060"/>
              </a:solidFill>
              <a:latin typeface="Arial Black" pitchFamily="34" charset="0"/>
            </a:endParaRPr>
          </a:p>
        </p:txBody>
      </p:sp>
      <p:graphicFrame>
        <p:nvGraphicFramePr>
          <p:cNvPr id="8" name="Content Placeholder 7"/>
          <p:cNvGraphicFramePr>
            <a:graphicFrameLocks noGrp="1"/>
          </p:cNvGraphicFramePr>
          <p:nvPr>
            <p:ph sz="quarter" idx="1"/>
            <p:extLst>
              <p:ext uri="{D42A27DB-BD31-4B8C-83A1-F6EECF244321}">
                <p14:modId xmlns:p14="http://schemas.microsoft.com/office/powerpoint/2010/main" val="727003588"/>
              </p:ext>
            </p:extLst>
          </p:nvPr>
        </p:nvGraphicFramePr>
        <p:xfrm>
          <a:off x="990601" y="715790"/>
          <a:ext cx="7162799" cy="3955337"/>
        </p:xfrm>
        <a:graphic>
          <a:graphicData uri="http://schemas.openxmlformats.org/drawingml/2006/table">
            <a:tbl>
              <a:tblPr firstRow="1" bandRow="1">
                <a:tableStyleId>{5C22544A-7EE6-4342-B048-85BDC9FD1C3A}</a:tableStyleId>
              </a:tblPr>
              <a:tblGrid>
                <a:gridCol w="1392172"/>
                <a:gridCol w="737032"/>
                <a:gridCol w="655138"/>
                <a:gridCol w="471475"/>
                <a:gridCol w="723515"/>
                <a:gridCol w="795867"/>
                <a:gridCol w="434110"/>
                <a:gridCol w="723515"/>
                <a:gridCol w="723515"/>
                <a:gridCol w="506460"/>
              </a:tblGrid>
              <a:tr h="426624">
                <a:tc>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US" dirty="0" smtClean="0">
                          <a:solidFill>
                            <a:schemeClr val="tx1"/>
                          </a:solidFill>
                        </a:rPr>
                        <a:t>2015</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tc>
                <a:tc hMerge="1">
                  <a:txBody>
                    <a:bodyPr/>
                    <a:lstStyle/>
                    <a:p>
                      <a:endParaRPr lang="en-US" dirty="0"/>
                    </a:p>
                  </a:txBody>
                  <a:tcPr/>
                </a:tc>
                <a:tc gridSpan="3">
                  <a:txBody>
                    <a:bodyPr/>
                    <a:lstStyle/>
                    <a:p>
                      <a:pPr algn="ctr"/>
                      <a:r>
                        <a:rPr lang="en-US" dirty="0" smtClean="0">
                          <a:solidFill>
                            <a:schemeClr val="tx1"/>
                          </a:solidFill>
                        </a:rPr>
                        <a:t>2014</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US" dirty="0" smtClean="0">
                          <a:solidFill>
                            <a:schemeClr val="tx1"/>
                          </a:solidFill>
                        </a:rPr>
                        <a:t>2013</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754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Details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Apr-June.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Apr-June.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Perf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Apr-June.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Apr-June.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Perf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Apr-June.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Apr-June.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Perf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5290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Total Revenue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i="0" u="none" strike="noStrike" dirty="0" smtClean="0">
                          <a:solidFill>
                            <a:srgbClr val="000000"/>
                          </a:solidFill>
                          <a:latin typeface="Arial" pitchFamily="34" charset="0"/>
                          <a:cs typeface="Arial" pitchFamily="34" charset="0"/>
                        </a:rPr>
                        <a:t>122.423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89.538</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73</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50" b="0" i="0" u="none" strike="noStrike" dirty="0" smtClean="0">
                          <a:solidFill>
                            <a:srgbClr val="000000"/>
                          </a:solidFill>
                          <a:latin typeface="Calibri" pitchFamily="34" charset="0"/>
                          <a:cs typeface="Arial" pitchFamily="34" charset="0"/>
                        </a:rPr>
                        <a:t>122.423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104.317</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85</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114.185</a:t>
                      </a:r>
                      <a:endParaRPr lang="en-US" sz="105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99.401</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87</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9249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Recurrent Exp.</a:t>
                      </a:r>
                    </a:p>
                    <a:p>
                      <a:pPr marL="285750" marR="0" lvl="0" indent="-285750" algn="l" defTabSz="914400" rtl="0" eaLnBrk="1" fontAlgn="base" latinLnBrk="0" hangingPunct="1">
                        <a:lnSpc>
                          <a:spcPct val="100000"/>
                        </a:lnSpc>
                        <a:spcBef>
                          <a:spcPct val="20000"/>
                        </a:spcBef>
                        <a:spcAft>
                          <a:spcPct val="0"/>
                        </a:spcAft>
                        <a:buClrTx/>
                        <a:buSzTx/>
                        <a:buFontTx/>
                        <a:buAutoNum type="romanLcParenBoth"/>
                        <a:tabLst/>
                      </a:pPr>
                      <a:r>
                        <a:rPr kumimoji="0" lang="en-US" sz="1050" b="1" i="0" u="none" strike="noStrike" cap="none" normalizeH="0" baseline="0" dirty="0" smtClean="0">
                          <a:ln>
                            <a:noFill/>
                          </a:ln>
                          <a:solidFill>
                            <a:schemeClr val="tx1"/>
                          </a:solidFill>
                          <a:effectLst/>
                          <a:latin typeface="Calibri" pitchFamily="34" charset="0"/>
                          <a:cs typeface="Arial" charset="0"/>
                        </a:rPr>
                        <a:t>Personnel Cost </a:t>
                      </a:r>
                    </a:p>
                    <a:p>
                      <a:pPr marL="285750" marR="0" lvl="0" indent="-285750" algn="l" defTabSz="914400" rtl="0" eaLnBrk="1" fontAlgn="base" latinLnBrk="0" hangingPunct="1">
                        <a:lnSpc>
                          <a:spcPct val="100000"/>
                        </a:lnSpc>
                        <a:spcBef>
                          <a:spcPct val="20000"/>
                        </a:spcBef>
                        <a:spcAft>
                          <a:spcPct val="0"/>
                        </a:spcAft>
                        <a:buClrTx/>
                        <a:buSzTx/>
                        <a:buFontTx/>
                        <a:buAutoNum type="romanLcParenBoth"/>
                        <a:tabLst/>
                      </a:pPr>
                      <a:r>
                        <a:rPr kumimoji="0" lang="en-US" sz="1050" b="1" i="0" u="none" strike="noStrike" cap="none" normalizeH="0" baseline="0" dirty="0" smtClean="0">
                          <a:ln>
                            <a:noFill/>
                          </a:ln>
                          <a:solidFill>
                            <a:schemeClr val="tx1"/>
                          </a:solidFill>
                          <a:effectLst/>
                          <a:latin typeface="Calibri" pitchFamily="34" charset="0"/>
                          <a:cs typeface="Arial" charset="0"/>
                        </a:rPr>
                        <a:t>Overhead Cost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100" dirty="0" smtClean="0">
                          <a:solidFill>
                            <a:schemeClr val="tx1"/>
                          </a:solidFill>
                          <a:latin typeface="Arial" pitchFamily="34" charset="0"/>
                          <a:cs typeface="Arial" pitchFamily="34" charset="0"/>
                        </a:rPr>
                        <a:t>60.494</a:t>
                      </a:r>
                    </a:p>
                    <a:p>
                      <a:pPr algn="ctr">
                        <a:lnSpc>
                          <a:spcPct val="100000"/>
                        </a:lnSpc>
                      </a:pPr>
                      <a:r>
                        <a:rPr lang="en-US" sz="1100" dirty="0" smtClean="0">
                          <a:solidFill>
                            <a:schemeClr val="tx1"/>
                          </a:solidFill>
                          <a:latin typeface="Arial" pitchFamily="34" charset="0"/>
                          <a:cs typeface="Arial" pitchFamily="34" charset="0"/>
                        </a:rPr>
                        <a:t>28.325</a:t>
                      </a:r>
                    </a:p>
                    <a:p>
                      <a:pPr algn="ctr">
                        <a:lnSpc>
                          <a:spcPct val="100000"/>
                        </a:lnSpc>
                      </a:pPr>
                      <a:r>
                        <a:rPr lang="en-US" sz="1100" dirty="0" smtClean="0">
                          <a:solidFill>
                            <a:schemeClr val="tx1"/>
                          </a:solidFill>
                          <a:latin typeface="Arial" pitchFamily="34" charset="0"/>
                          <a:cs typeface="Arial" pitchFamily="34" charset="0"/>
                        </a:rPr>
                        <a:t>32.169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rPr>
                        <a:t>59.510</a:t>
                      </a:r>
                    </a:p>
                    <a:p>
                      <a:pPr algn="ctr">
                        <a:lnSpc>
                          <a:spcPct val="100000"/>
                        </a:lnSpc>
                      </a:pPr>
                      <a:r>
                        <a:rPr lang="en-US" sz="1050" dirty="0" smtClean="0">
                          <a:solidFill>
                            <a:schemeClr val="tx1"/>
                          </a:solidFill>
                          <a:latin typeface="Calibri" pitchFamily="34" charset="0"/>
                        </a:rPr>
                        <a:t>22.051</a:t>
                      </a:r>
                    </a:p>
                    <a:p>
                      <a:pPr algn="ctr">
                        <a:lnSpc>
                          <a:spcPct val="100000"/>
                        </a:lnSpc>
                      </a:pPr>
                      <a:r>
                        <a:rPr lang="en-US" sz="1050" dirty="0" smtClean="0">
                          <a:solidFill>
                            <a:schemeClr val="tx1"/>
                          </a:solidFill>
                          <a:latin typeface="Calibri" pitchFamily="34" charset="0"/>
                        </a:rPr>
                        <a:t>37.459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rPr>
                        <a:t>98</a:t>
                      </a:r>
                    </a:p>
                    <a:p>
                      <a:pPr algn="ctr">
                        <a:lnSpc>
                          <a:spcPct val="100000"/>
                        </a:lnSpc>
                      </a:pPr>
                      <a:r>
                        <a:rPr lang="en-US" sz="1050" dirty="0" smtClean="0">
                          <a:solidFill>
                            <a:schemeClr val="tx1"/>
                          </a:solidFill>
                          <a:latin typeface="Calibri" pitchFamily="34" charset="0"/>
                        </a:rPr>
                        <a:t>78</a:t>
                      </a:r>
                    </a:p>
                    <a:p>
                      <a:pPr algn="ctr">
                        <a:lnSpc>
                          <a:spcPct val="100000"/>
                        </a:lnSpc>
                      </a:pPr>
                      <a:r>
                        <a:rPr lang="en-US" sz="1050" dirty="0" smtClean="0">
                          <a:solidFill>
                            <a:schemeClr val="tx1"/>
                          </a:solidFill>
                          <a:latin typeface="Calibri" pitchFamily="34" charset="0"/>
                        </a:rPr>
                        <a:t>116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Arial" pitchFamily="34" charset="0"/>
                        </a:rPr>
                        <a:t>58.666</a:t>
                      </a:r>
                    </a:p>
                    <a:p>
                      <a:pPr algn="ctr">
                        <a:lnSpc>
                          <a:spcPct val="100000"/>
                        </a:lnSpc>
                      </a:pPr>
                      <a:r>
                        <a:rPr lang="en-US" sz="1050" dirty="0" smtClean="0">
                          <a:solidFill>
                            <a:schemeClr val="tx1"/>
                          </a:solidFill>
                          <a:latin typeface="Calibri" pitchFamily="34" charset="0"/>
                          <a:cs typeface="Arial" pitchFamily="34" charset="0"/>
                        </a:rPr>
                        <a:t>21.980</a:t>
                      </a:r>
                    </a:p>
                    <a:p>
                      <a:pPr algn="ctr">
                        <a:lnSpc>
                          <a:spcPct val="100000"/>
                        </a:lnSpc>
                      </a:pPr>
                      <a:r>
                        <a:rPr lang="en-US" sz="1050" dirty="0" smtClean="0">
                          <a:solidFill>
                            <a:schemeClr val="tx1"/>
                          </a:solidFill>
                          <a:latin typeface="Calibri" pitchFamily="34" charset="0"/>
                          <a:cs typeface="Arial" pitchFamily="34" charset="0"/>
                        </a:rPr>
                        <a:t>36.686</a:t>
                      </a:r>
                      <a:endParaRPr lang="en-US" sz="1050" dirty="0">
                        <a:solidFill>
                          <a:schemeClr val="tx1"/>
                        </a:solidFill>
                        <a:latin typeface="Calibri"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rPr>
                        <a:t>62.981</a:t>
                      </a:r>
                    </a:p>
                    <a:p>
                      <a:pPr algn="ctr">
                        <a:lnSpc>
                          <a:spcPct val="100000"/>
                        </a:lnSpc>
                      </a:pPr>
                      <a:r>
                        <a:rPr lang="en-US" sz="1050" dirty="0" smtClean="0">
                          <a:solidFill>
                            <a:schemeClr val="tx1"/>
                          </a:solidFill>
                          <a:latin typeface="Calibri" pitchFamily="34" charset="0"/>
                        </a:rPr>
                        <a:t>21.882</a:t>
                      </a:r>
                    </a:p>
                    <a:p>
                      <a:pPr algn="ctr">
                        <a:lnSpc>
                          <a:spcPct val="100000"/>
                        </a:lnSpc>
                      </a:pPr>
                      <a:r>
                        <a:rPr lang="en-US" sz="1050" dirty="0" smtClean="0">
                          <a:solidFill>
                            <a:schemeClr val="tx1"/>
                          </a:solidFill>
                          <a:latin typeface="Calibri" pitchFamily="34" charset="0"/>
                        </a:rPr>
                        <a:t>41.099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rPr>
                        <a:t>107</a:t>
                      </a:r>
                    </a:p>
                    <a:p>
                      <a:pPr algn="ctr">
                        <a:lnSpc>
                          <a:spcPct val="100000"/>
                        </a:lnSpc>
                      </a:pPr>
                      <a:r>
                        <a:rPr lang="en-US" sz="1050" dirty="0" smtClean="0">
                          <a:solidFill>
                            <a:schemeClr val="tx1"/>
                          </a:solidFill>
                          <a:latin typeface="Calibri" pitchFamily="34" charset="0"/>
                        </a:rPr>
                        <a:t>100</a:t>
                      </a:r>
                    </a:p>
                    <a:p>
                      <a:pPr algn="ctr">
                        <a:lnSpc>
                          <a:spcPct val="100000"/>
                        </a:lnSpc>
                      </a:pPr>
                      <a:r>
                        <a:rPr lang="en-US" sz="1050" dirty="0" smtClean="0">
                          <a:solidFill>
                            <a:schemeClr val="tx1"/>
                          </a:solidFill>
                          <a:latin typeface="Calibri" pitchFamily="34" charset="0"/>
                        </a:rPr>
                        <a:t>112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57.432</a:t>
                      </a:r>
                    </a:p>
                    <a:p>
                      <a:pPr algn="ctr">
                        <a:lnSpc>
                          <a:spcPct val="100000"/>
                        </a:lnSpc>
                      </a:pPr>
                      <a:r>
                        <a:rPr lang="en-US" sz="1050" dirty="0" smtClean="0">
                          <a:solidFill>
                            <a:schemeClr val="tx1"/>
                          </a:solidFill>
                          <a:latin typeface="Calibri" pitchFamily="34" charset="0"/>
                          <a:cs typeface="Calibri" pitchFamily="34" charset="0"/>
                        </a:rPr>
                        <a:t>22.240</a:t>
                      </a:r>
                    </a:p>
                    <a:p>
                      <a:pPr algn="ctr">
                        <a:lnSpc>
                          <a:spcPct val="100000"/>
                        </a:lnSpc>
                      </a:pPr>
                      <a:r>
                        <a:rPr lang="en-US" sz="1050" dirty="0" smtClean="0">
                          <a:solidFill>
                            <a:schemeClr val="tx1"/>
                          </a:solidFill>
                          <a:latin typeface="Calibri" pitchFamily="34" charset="0"/>
                          <a:cs typeface="Calibri" pitchFamily="34" charset="0"/>
                        </a:rPr>
                        <a:t>35.193</a:t>
                      </a:r>
                      <a:endParaRPr lang="en-US" sz="105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rPr>
                        <a:t>52.200</a:t>
                      </a:r>
                    </a:p>
                    <a:p>
                      <a:pPr algn="ctr">
                        <a:lnSpc>
                          <a:spcPct val="100000"/>
                        </a:lnSpc>
                      </a:pPr>
                      <a:r>
                        <a:rPr lang="en-US" sz="1050" dirty="0" smtClean="0">
                          <a:solidFill>
                            <a:schemeClr val="tx1"/>
                          </a:solidFill>
                          <a:latin typeface="Calibri" pitchFamily="34" charset="0"/>
                        </a:rPr>
                        <a:t>20.234</a:t>
                      </a:r>
                    </a:p>
                    <a:p>
                      <a:pPr algn="ctr">
                        <a:lnSpc>
                          <a:spcPct val="100000"/>
                        </a:lnSpc>
                      </a:pPr>
                      <a:r>
                        <a:rPr lang="en-US" sz="1050" dirty="0" smtClean="0">
                          <a:solidFill>
                            <a:schemeClr val="tx1"/>
                          </a:solidFill>
                          <a:latin typeface="Calibri" pitchFamily="34" charset="0"/>
                        </a:rPr>
                        <a:t>31.966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rPr>
                        <a:t>91</a:t>
                      </a:r>
                    </a:p>
                    <a:p>
                      <a:pPr algn="ctr">
                        <a:lnSpc>
                          <a:spcPct val="100000"/>
                        </a:lnSpc>
                      </a:pPr>
                      <a:r>
                        <a:rPr lang="en-US" sz="1050" dirty="0" smtClean="0">
                          <a:solidFill>
                            <a:schemeClr val="tx1"/>
                          </a:solidFill>
                          <a:latin typeface="Calibri" pitchFamily="34" charset="0"/>
                        </a:rPr>
                        <a:t>91</a:t>
                      </a:r>
                    </a:p>
                    <a:p>
                      <a:pPr algn="ctr">
                        <a:lnSpc>
                          <a:spcPct val="100000"/>
                        </a:lnSpc>
                      </a:pPr>
                      <a:r>
                        <a:rPr lang="en-US" sz="1050" dirty="0" smtClean="0">
                          <a:solidFill>
                            <a:schemeClr val="tx1"/>
                          </a:solidFill>
                          <a:latin typeface="Calibri" pitchFamily="34" charset="0"/>
                        </a:rPr>
                        <a:t>91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94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Recurrent Surplus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100" dirty="0" smtClean="0">
                          <a:solidFill>
                            <a:schemeClr val="tx1"/>
                          </a:solidFill>
                          <a:latin typeface="Arial" pitchFamily="34" charset="0"/>
                          <a:cs typeface="Arial" pitchFamily="34" charset="0"/>
                        </a:rPr>
                        <a:t>61.928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30.028</a:t>
                      </a:r>
                      <a:endParaRPr lang="en-US" sz="1050" dirty="0">
                        <a:solidFill>
                          <a:schemeClr val="tx1"/>
                        </a:solidFill>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48</a:t>
                      </a:r>
                      <a:endParaRPr lang="en-US" sz="1050" dirty="0">
                        <a:solidFill>
                          <a:schemeClr val="tx1"/>
                        </a:solidFill>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Arial" pitchFamily="34" charset="0"/>
                        </a:rPr>
                        <a:t>63.757</a:t>
                      </a:r>
                      <a:endParaRPr lang="en-US" sz="1050" dirty="0">
                        <a:solidFill>
                          <a:schemeClr val="tx1"/>
                        </a:solidFill>
                        <a:latin typeface="Calibri"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41.336</a:t>
                      </a:r>
                      <a:endParaRPr lang="en-US" sz="1050" dirty="0">
                        <a:solidFill>
                          <a:schemeClr val="tx1"/>
                        </a:solidFill>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65</a:t>
                      </a:r>
                      <a:endParaRPr lang="en-US" sz="1050" dirty="0">
                        <a:solidFill>
                          <a:schemeClr val="tx1"/>
                        </a:solidFill>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56.753</a:t>
                      </a:r>
                      <a:endParaRPr lang="en-US" sz="105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47.201</a:t>
                      </a:r>
                      <a:endParaRPr lang="en-US" sz="1050" dirty="0">
                        <a:solidFill>
                          <a:schemeClr val="tx1"/>
                        </a:solidFill>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83</a:t>
                      </a:r>
                      <a:endParaRPr lang="en-US" sz="1050" dirty="0">
                        <a:solidFill>
                          <a:schemeClr val="tx1"/>
                        </a:solidFill>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5290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Capital Expenditure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Arial" pitchFamily="34" charset="0"/>
                          <a:cs typeface="Arial" pitchFamily="34" charset="0"/>
                        </a:rPr>
                        <a:t>61.928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21.319</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34</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Arial" pitchFamily="34" charset="0"/>
                        </a:rPr>
                        <a:t>63.756</a:t>
                      </a:r>
                      <a:endParaRPr lang="en-US" sz="1050" dirty="0">
                        <a:solidFill>
                          <a:schemeClr val="tx1"/>
                        </a:solidFill>
                        <a:latin typeface="Calibri"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66.802</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105</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67.469</a:t>
                      </a:r>
                      <a:endParaRPr lang="en-US" sz="105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50.950</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76</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9330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50" b="0" i="0" u="none" strike="noStrike" cap="none" normalizeH="0" baseline="0" dirty="0" smtClean="0">
                          <a:ln>
                            <a:noFill/>
                          </a:ln>
                          <a:solidFill>
                            <a:schemeClr val="tx1"/>
                          </a:solidFill>
                          <a:effectLst/>
                          <a:latin typeface="Calibri" pitchFamily="34" charset="0"/>
                          <a:cs typeface="Arial" charset="0"/>
                        </a:rPr>
                        <a:t>Financing Requirement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t>-</a:t>
                      </a:r>
                      <a:endParaRPr lang="en-US" sz="11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8.709</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Arial" pitchFamily="34" charset="0"/>
                        </a:rPr>
                        <a:t>-</a:t>
                      </a:r>
                      <a:endParaRPr lang="en-US" sz="1050" dirty="0">
                        <a:solidFill>
                          <a:schemeClr val="tx1"/>
                        </a:solidFill>
                        <a:latin typeface="Calibri"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(25.466)</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(10.716)</a:t>
                      </a:r>
                      <a:endParaRPr lang="en-US" sz="105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(3.749) </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dirty="0" smtClean="0">
                          <a:solidFill>
                            <a:schemeClr val="tx1"/>
                          </a:solidFill>
                          <a:latin typeface="Calibri" pitchFamily="34" charset="0"/>
                          <a:cs typeface="Calibri" pitchFamily="34" charset="0"/>
                        </a:rPr>
                        <a:t>35</a:t>
                      </a:r>
                      <a:endParaRPr lang="en-US" sz="1050"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48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50" b="1" i="0" u="none" strike="noStrike" cap="none" normalizeH="0" baseline="0" dirty="0" smtClean="0">
                          <a:ln>
                            <a:noFill/>
                          </a:ln>
                          <a:solidFill>
                            <a:schemeClr val="tx1"/>
                          </a:solidFill>
                          <a:effectLst/>
                          <a:latin typeface="Calibri" pitchFamily="34" charset="0"/>
                          <a:cs typeface="Arial" charset="0"/>
                        </a:rPr>
                        <a:t>Budget Size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100" dirty="0" smtClean="0">
                          <a:solidFill>
                            <a:schemeClr val="tx1"/>
                          </a:solidFill>
                          <a:latin typeface="Arial" pitchFamily="34" charset="0"/>
                          <a:cs typeface="Arial" pitchFamily="34" charset="0"/>
                        </a:rPr>
                        <a:t>122.423</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b="1" dirty="0" smtClean="0">
                          <a:solidFill>
                            <a:schemeClr val="tx1"/>
                          </a:solidFill>
                          <a:latin typeface="Calibri" pitchFamily="34" charset="0"/>
                          <a:cs typeface="Calibri" pitchFamily="34" charset="0"/>
                        </a:rPr>
                        <a:t>80.829</a:t>
                      </a:r>
                      <a:endParaRPr lang="en-US" sz="1050" b="1"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b="1" dirty="0" smtClean="0">
                          <a:solidFill>
                            <a:schemeClr val="tx1"/>
                          </a:solidFill>
                          <a:latin typeface="Calibri" pitchFamily="34" charset="0"/>
                          <a:cs typeface="Calibri" pitchFamily="34" charset="0"/>
                        </a:rPr>
                        <a:t>66</a:t>
                      </a:r>
                      <a:endParaRPr lang="en-US" sz="1050" b="1"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b="1" dirty="0" smtClean="0">
                          <a:solidFill>
                            <a:schemeClr val="tx1"/>
                          </a:solidFill>
                          <a:latin typeface="Calibri" pitchFamily="34" charset="0"/>
                          <a:cs typeface="Arial" pitchFamily="34" charset="0"/>
                        </a:rPr>
                        <a:t>122.423</a:t>
                      </a:r>
                      <a:endParaRPr lang="en-US" sz="1050" b="1" dirty="0">
                        <a:solidFill>
                          <a:schemeClr val="tx1"/>
                        </a:solidFill>
                        <a:latin typeface="Calibri"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b="1" dirty="0" smtClean="0">
                          <a:solidFill>
                            <a:schemeClr val="tx1"/>
                          </a:solidFill>
                          <a:latin typeface="Calibri" pitchFamily="34" charset="0"/>
                          <a:cs typeface="Calibri" pitchFamily="34" charset="0"/>
                        </a:rPr>
                        <a:t>129.783</a:t>
                      </a:r>
                      <a:endParaRPr lang="en-US" sz="1050" b="1"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b="1" dirty="0" smtClean="0">
                          <a:solidFill>
                            <a:schemeClr val="tx1"/>
                          </a:solidFill>
                          <a:latin typeface="Calibri" pitchFamily="34" charset="0"/>
                          <a:cs typeface="Calibri" pitchFamily="34" charset="0"/>
                        </a:rPr>
                        <a:t>106</a:t>
                      </a:r>
                      <a:endParaRPr lang="en-US" sz="1050" b="1"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b="1" dirty="0" smtClean="0">
                          <a:solidFill>
                            <a:schemeClr val="tx1"/>
                          </a:solidFill>
                          <a:latin typeface="Calibri" pitchFamily="34" charset="0"/>
                          <a:cs typeface="Calibri" pitchFamily="34" charset="0"/>
                        </a:rPr>
                        <a:t>124.901</a:t>
                      </a:r>
                      <a:endParaRPr lang="en-US" sz="1050" b="1"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b="1" dirty="0" smtClean="0">
                          <a:solidFill>
                            <a:schemeClr val="tx1"/>
                          </a:solidFill>
                          <a:latin typeface="Calibri" pitchFamily="34" charset="0"/>
                          <a:cs typeface="Calibri" pitchFamily="34" charset="0"/>
                        </a:rPr>
                        <a:t>103.150</a:t>
                      </a:r>
                      <a:endParaRPr lang="en-US" sz="1050" b="1"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r>
                        <a:rPr lang="en-US" sz="1050" b="1" dirty="0" smtClean="0">
                          <a:solidFill>
                            <a:schemeClr val="tx1"/>
                          </a:solidFill>
                          <a:latin typeface="Calibri" pitchFamily="34" charset="0"/>
                          <a:cs typeface="Calibri" pitchFamily="34" charset="0"/>
                        </a:rPr>
                        <a:t>83</a:t>
                      </a:r>
                      <a:endParaRPr lang="en-US" sz="1050" b="1" dirty="0">
                        <a:solidFill>
                          <a:schemeClr val="tx1"/>
                        </a:solidFill>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28753" name="Footer Placeholder 3"/>
          <p:cNvSpPr>
            <a:spLocks noGrp="1"/>
          </p:cNvSpPr>
          <p:nvPr>
            <p:ph type="ftr" sz="quarter" idx="11"/>
          </p:nvPr>
        </p:nvSpPr>
        <p:spPr bwMode="auto">
          <a:xfrm>
            <a:off x="228600" y="4781550"/>
            <a:ext cx="5334000" cy="36195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sp>
        <p:nvSpPr>
          <p:cNvPr id="5" name="Slide Number Placeholder 4"/>
          <p:cNvSpPr>
            <a:spLocks noGrp="1"/>
          </p:cNvSpPr>
          <p:nvPr>
            <p:ph type="sldNum" sz="quarter" idx="12"/>
          </p:nvPr>
        </p:nvSpPr>
        <p:spPr>
          <a:xfrm>
            <a:off x="8458200" y="4629150"/>
            <a:ext cx="457200" cy="342900"/>
          </a:xfrm>
        </p:spPr>
        <p:txBody>
          <a:bodyPr/>
          <a:lstStyle/>
          <a:p>
            <a:pPr>
              <a:defRPr/>
            </a:pPr>
            <a:fld id="{778CCAF8-67BB-4FDE-A185-E9D98BBDC806}" type="slidenum">
              <a:rPr lang="en-US" smtClean="0"/>
              <a:pPr>
                <a:defRPr/>
              </a:pPr>
              <a:t>15</a:t>
            </a:fld>
            <a:endParaRPr lang="en-US" dirty="0"/>
          </a:p>
        </p:txBody>
      </p:sp>
      <p:pic>
        <p:nvPicPr>
          <p:cNvPr id="28755" name="Picture 7" descr="MEPB fin_0.tmp"/>
          <p:cNvPicPr>
            <a:picLocks noChangeAspect="1"/>
          </p:cNvPicPr>
          <p:nvPr/>
        </p:nvPicPr>
        <p:blipFill>
          <a:blip r:embed="rId3" cstate="print"/>
          <a:srcRect l="6554" t="11111" r="63655" b="61111"/>
          <a:stretch>
            <a:fillRect/>
          </a:stretch>
        </p:blipFill>
        <p:spPr bwMode="auto">
          <a:xfrm>
            <a:off x="152401" y="133350"/>
            <a:ext cx="609600" cy="609600"/>
          </a:xfrm>
          <a:prstGeom prst="rect">
            <a:avLst/>
          </a:prstGeom>
          <a:noFill/>
          <a:ln w="9525">
            <a:noFill/>
            <a:miter lim="800000"/>
            <a:headEnd/>
            <a:tailEnd/>
          </a:ln>
        </p:spPr>
      </p:pic>
      <p:pic>
        <p:nvPicPr>
          <p:cNvPr id="28756" name="Picture 9" descr="MEPB fin_0.tmp"/>
          <p:cNvPicPr>
            <a:picLocks noChangeAspect="1"/>
          </p:cNvPicPr>
          <p:nvPr/>
        </p:nvPicPr>
        <p:blipFill>
          <a:blip r:embed="rId4" cstate="print"/>
          <a:srcRect l="37587" t="2222" r="1588" b="55556"/>
          <a:stretch>
            <a:fillRect/>
          </a:stretch>
        </p:blipFill>
        <p:spPr bwMode="auto">
          <a:xfrm>
            <a:off x="8610600" y="133350"/>
            <a:ext cx="385763" cy="457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914400" y="133350"/>
            <a:ext cx="7772400" cy="457200"/>
          </a:xfrm>
        </p:spPr>
        <p:txBody>
          <a:bodyPr/>
          <a:lstStyle/>
          <a:p>
            <a:pPr algn="ctr"/>
            <a:r>
              <a:rPr lang="en-US" sz="2400" dirty="0" smtClean="0">
                <a:solidFill>
                  <a:srgbClr val="002060"/>
                </a:solidFill>
                <a:latin typeface="Arial Black" pitchFamily="34" charset="0"/>
                <a:cs typeface="Arial" charset="0"/>
              </a:rPr>
              <a:t>Q2 2015 Vs Q2 2014 (Apr – June)</a:t>
            </a:r>
          </a:p>
        </p:txBody>
      </p:sp>
      <p:sp>
        <p:nvSpPr>
          <p:cNvPr id="22531" name="Content Placeholder 2"/>
          <p:cNvSpPr>
            <a:spLocks noGrp="1"/>
          </p:cNvSpPr>
          <p:nvPr>
            <p:ph sz="quarter" idx="1"/>
          </p:nvPr>
        </p:nvSpPr>
        <p:spPr>
          <a:xfrm>
            <a:off x="228600" y="590550"/>
            <a:ext cx="8686800" cy="4038600"/>
          </a:xfrm>
        </p:spPr>
        <p:txBody>
          <a:bodyPr/>
          <a:lstStyle/>
          <a:p>
            <a:pPr eaLnBrk="1" hangingPunct="1">
              <a:lnSpc>
                <a:spcPct val="90000"/>
              </a:lnSpc>
              <a:buFont typeface="Wingdings" pitchFamily="2" charset="2"/>
              <a:buChar char="v"/>
              <a:defRPr/>
            </a:pPr>
            <a:endParaRPr lang="en-US" sz="2200" dirty="0" smtClean="0">
              <a:latin typeface="Calibri" pitchFamily="34" charset="0"/>
            </a:endParaRPr>
          </a:p>
          <a:p>
            <a:pPr eaLnBrk="1" hangingPunct="1">
              <a:lnSpc>
                <a:spcPct val="90000"/>
              </a:lnSpc>
              <a:buFont typeface="Wingdings" pitchFamily="2" charset="2"/>
              <a:buChar char="v"/>
              <a:defRPr/>
            </a:pPr>
            <a:r>
              <a:rPr lang="en-US" sz="2200" dirty="0" smtClean="0">
                <a:latin typeface="Calibri" pitchFamily="34" charset="0"/>
              </a:rPr>
              <a:t>Budget Performance for the 2</a:t>
            </a:r>
            <a:r>
              <a:rPr lang="en-US" sz="2200" baseline="30000" dirty="0" smtClean="0">
                <a:latin typeface="Calibri" pitchFamily="34" charset="0"/>
              </a:rPr>
              <a:t>nd</a:t>
            </a:r>
            <a:r>
              <a:rPr lang="en-US" sz="2200" dirty="0" smtClean="0">
                <a:latin typeface="Calibri" pitchFamily="34" charset="0"/>
              </a:rPr>
              <a:t> Quarter, Y2015 was  66%/N80.829bn as against 106 %/N129.783bn same period in 2014; N48.954bn less in absolute terms.</a:t>
            </a:r>
          </a:p>
          <a:p>
            <a:pPr eaLnBrk="1" hangingPunct="1">
              <a:lnSpc>
                <a:spcPct val="90000"/>
              </a:lnSpc>
              <a:buFont typeface="Wingdings" pitchFamily="2" charset="2"/>
              <a:buChar char="v"/>
              <a:defRPr/>
            </a:pPr>
            <a:r>
              <a:rPr lang="en-US" sz="2000" dirty="0" smtClean="0">
                <a:latin typeface="Calibri" pitchFamily="34" charset="0"/>
              </a:rPr>
              <a:t>Total Revenue (TR) recorded N89.538bn/73% compared to N104.317bn/85%    for same period in Y2014</a:t>
            </a:r>
          </a:p>
          <a:p>
            <a:pPr eaLnBrk="1" hangingPunct="1">
              <a:lnSpc>
                <a:spcPct val="90000"/>
              </a:lnSpc>
              <a:buFont typeface="Wingdings" pitchFamily="2" charset="2"/>
              <a:buChar char="v"/>
              <a:defRPr/>
            </a:pPr>
            <a:r>
              <a:rPr lang="en-US" sz="2200" dirty="0" smtClean="0">
                <a:latin typeface="Calibri" pitchFamily="34" charset="0"/>
              </a:rPr>
              <a:t>Recurrent Expenditure was N59.510bn/98% as against N62.981bn/107% in 2014</a:t>
            </a:r>
          </a:p>
          <a:p>
            <a:pPr lvl="1" eaLnBrk="1" hangingPunct="1">
              <a:lnSpc>
                <a:spcPct val="90000"/>
              </a:lnSpc>
              <a:buFont typeface="Courier New" pitchFamily="49" charset="0"/>
              <a:buChar char="o"/>
              <a:defRPr/>
            </a:pPr>
            <a:r>
              <a:rPr lang="en-US" sz="1800" dirty="0" smtClean="0">
                <a:latin typeface="Calibri" pitchFamily="34" charset="0"/>
              </a:rPr>
              <a:t>Total Personnel Cost performed N22.051bn/78% vs. N21.882bn/100% in 2014</a:t>
            </a:r>
          </a:p>
          <a:p>
            <a:pPr lvl="1" eaLnBrk="1" hangingPunct="1">
              <a:lnSpc>
                <a:spcPct val="90000"/>
              </a:lnSpc>
              <a:buFont typeface="Courier New" pitchFamily="49" charset="0"/>
              <a:buChar char="o"/>
              <a:defRPr/>
            </a:pPr>
            <a:r>
              <a:rPr lang="en-US" sz="1800" dirty="0" smtClean="0">
                <a:latin typeface="Calibri" pitchFamily="34" charset="0"/>
              </a:rPr>
              <a:t>Total Overhead Cost performed N37.459bn/116% vs. N41.100bn/112% in 2014</a:t>
            </a:r>
          </a:p>
          <a:p>
            <a:pPr>
              <a:buNone/>
              <a:defRPr/>
            </a:pPr>
            <a:endParaRPr lang="en-US" dirty="0" smtClean="0"/>
          </a:p>
        </p:txBody>
      </p:sp>
      <p:sp>
        <p:nvSpPr>
          <p:cNvPr id="29700" name="Footer Placeholder 3"/>
          <p:cNvSpPr>
            <a:spLocks noGrp="1"/>
          </p:cNvSpPr>
          <p:nvPr>
            <p:ph type="ftr" sz="quarter" idx="11"/>
          </p:nvPr>
        </p:nvSpPr>
        <p:spPr bwMode="auto">
          <a:xfrm>
            <a:off x="914400" y="4781550"/>
            <a:ext cx="5715000" cy="2286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pic>
        <p:nvPicPr>
          <p:cNvPr id="29702"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29703" name="Picture 9" descr="MEPB fin_0.tmp"/>
          <p:cNvPicPr>
            <a:picLocks noChangeAspect="1"/>
          </p:cNvPicPr>
          <p:nvPr/>
        </p:nvPicPr>
        <p:blipFill>
          <a:blip r:embed="rId4" cstate="print"/>
          <a:srcRect l="37587" t="2222" r="1588" b="55556"/>
          <a:stretch>
            <a:fillRect/>
          </a:stretch>
        </p:blipFill>
        <p:spPr bwMode="auto">
          <a:xfrm>
            <a:off x="7924800" y="133350"/>
            <a:ext cx="1071563" cy="4572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9B36653D-785B-486C-A4E5-0689D472AF01}" type="slidenum">
              <a:rPr lang="en-US" smtClean="0"/>
              <a:pPr>
                <a:defRPr/>
              </a:pPr>
              <a:t>16</a:t>
            </a:fld>
            <a:endParaRPr lang="en-US" dirty="0"/>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6375"/>
            <a:ext cx="7772400" cy="612775"/>
          </a:xfrm>
        </p:spPr>
        <p:txBody>
          <a:bodyPr/>
          <a:lstStyle/>
          <a:p>
            <a:r>
              <a:rPr lang="en-US" sz="2800" dirty="0" smtClean="0">
                <a:solidFill>
                  <a:srgbClr val="002060"/>
                </a:solidFill>
                <a:latin typeface="Arial Black" pitchFamily="34" charset="0"/>
                <a:cs typeface="Arial" charset="0"/>
              </a:rPr>
              <a:t>Q2 2015 Vs Q2 2014 (Apr – June)…2/</a:t>
            </a:r>
            <a:endParaRPr lang="en-US" sz="2800" dirty="0"/>
          </a:p>
        </p:txBody>
      </p:sp>
      <p:sp>
        <p:nvSpPr>
          <p:cNvPr id="3" name="Content Placeholder 2"/>
          <p:cNvSpPr>
            <a:spLocks noGrp="1"/>
          </p:cNvSpPr>
          <p:nvPr>
            <p:ph sz="quarter" idx="1"/>
          </p:nvPr>
        </p:nvSpPr>
        <p:spPr>
          <a:xfrm>
            <a:off x="457200" y="895350"/>
            <a:ext cx="8382000" cy="3429000"/>
          </a:xfrm>
        </p:spPr>
        <p:txBody>
          <a:bodyPr/>
          <a:lstStyle/>
          <a:p>
            <a:pPr eaLnBrk="1" hangingPunct="1">
              <a:lnSpc>
                <a:spcPct val="90000"/>
              </a:lnSpc>
              <a:buFont typeface="Wingdings" pitchFamily="2" charset="2"/>
              <a:buChar char="v"/>
              <a:defRPr/>
            </a:pPr>
            <a:r>
              <a:rPr lang="en-US" sz="2400" dirty="0" smtClean="0">
                <a:latin typeface="Calibri" pitchFamily="34" charset="0"/>
              </a:rPr>
              <a:t>Recurrent Surplus was N30.028bn/48% as against N41.335bn/65% same period Y2014; N11.307bn less  in absolute terms</a:t>
            </a:r>
          </a:p>
          <a:p>
            <a:pPr eaLnBrk="1" hangingPunct="1">
              <a:lnSpc>
                <a:spcPct val="90000"/>
              </a:lnSpc>
              <a:buFont typeface="Wingdings" pitchFamily="2" charset="2"/>
              <a:buChar char="v"/>
              <a:defRPr/>
            </a:pPr>
            <a:r>
              <a:rPr lang="en-US" sz="2400" dirty="0" smtClean="0">
                <a:latin typeface="Calibri" pitchFamily="34" charset="0"/>
              </a:rPr>
              <a:t>Capital Expenditure performed N21.319bn/34% compared to N66.802bn/105%  same period in Y2014</a:t>
            </a:r>
          </a:p>
          <a:p>
            <a:pPr eaLnBrk="1" hangingPunct="1">
              <a:lnSpc>
                <a:spcPct val="90000"/>
              </a:lnSpc>
              <a:buFont typeface="Wingdings" pitchFamily="2" charset="2"/>
              <a:buChar char="v"/>
              <a:defRPr/>
            </a:pPr>
            <a:r>
              <a:rPr lang="en-US" sz="2400" dirty="0" smtClean="0">
                <a:latin typeface="Calibri" pitchFamily="34" charset="0"/>
              </a:rPr>
              <a:t>Relative low performance of Q2 2015 due to</a:t>
            </a:r>
          </a:p>
          <a:p>
            <a:pPr eaLnBrk="1" hangingPunct="1">
              <a:lnSpc>
                <a:spcPct val="90000"/>
              </a:lnSpc>
              <a:buNone/>
              <a:defRPr/>
            </a:pPr>
            <a:r>
              <a:rPr lang="en-US" sz="2400" dirty="0" smtClean="0">
                <a:latin typeface="Calibri" pitchFamily="34" charset="0"/>
              </a:rPr>
              <a:t>     -  protracted election/campaign/Transition</a:t>
            </a:r>
          </a:p>
          <a:p>
            <a:pPr eaLnBrk="1" hangingPunct="1">
              <a:lnSpc>
                <a:spcPct val="90000"/>
              </a:lnSpc>
              <a:buNone/>
              <a:defRPr/>
            </a:pPr>
            <a:r>
              <a:rPr lang="en-US" sz="2400" dirty="0" smtClean="0">
                <a:latin typeface="Calibri" pitchFamily="34" charset="0"/>
              </a:rPr>
              <a:t>	  -  Down turn in National economy occasioned by                </a:t>
            </a:r>
          </a:p>
          <a:p>
            <a:pPr eaLnBrk="1" hangingPunct="1">
              <a:lnSpc>
                <a:spcPct val="90000"/>
              </a:lnSpc>
              <a:buNone/>
              <a:defRPr/>
            </a:pPr>
            <a:r>
              <a:rPr lang="en-US" sz="2400" dirty="0" smtClean="0">
                <a:latin typeface="Calibri" pitchFamily="34" charset="0"/>
              </a:rPr>
              <a:t>         plummeting oil prices</a:t>
            </a:r>
            <a:r>
              <a:rPr lang="yo-NG" sz="2400" dirty="0" smtClean="0">
                <a:latin typeface="Calibri" pitchFamily="34" charset="0"/>
              </a:rPr>
              <a:t> </a:t>
            </a:r>
            <a:endParaRPr lang="en-US" sz="1800" dirty="0"/>
          </a:p>
        </p:txBody>
      </p:sp>
      <p:sp>
        <p:nvSpPr>
          <p:cNvPr id="4" name="Footer Placeholder 3"/>
          <p:cNvSpPr>
            <a:spLocks noGrp="1"/>
          </p:cNvSpPr>
          <p:nvPr>
            <p:ph type="ftr" sz="quarter" idx="11"/>
          </p:nvPr>
        </p:nvSpPr>
        <p:spPr>
          <a:xfrm>
            <a:off x="914400" y="4629150"/>
            <a:ext cx="5181600" cy="342900"/>
          </a:xfrm>
        </p:spPr>
        <p:txBody>
          <a:bodyPr/>
          <a:lstStyle/>
          <a:p>
            <a:pPr>
              <a:defRPr/>
            </a:pPr>
            <a:r>
              <a:rPr lang="en-US" smtClean="0"/>
              <a:t>MEPB:Q2/Half Year Y2015 Budget Performance Appraisal</a:t>
            </a:r>
            <a:endParaRPr lang="en-US" dirty="0"/>
          </a:p>
        </p:txBody>
      </p:sp>
      <p:pic>
        <p:nvPicPr>
          <p:cNvPr id="6" name="Picture 5" descr="MEPB fin_0.tmp"/>
          <p:cNvPicPr>
            <a:picLocks noChangeAspect="1"/>
          </p:cNvPicPr>
          <p:nvPr/>
        </p:nvPicPr>
        <p:blipFill>
          <a:blip r:embed="rId2" cstate="print"/>
          <a:srcRect l="6554" t="11111" r="63655" b="61111"/>
          <a:stretch>
            <a:fillRect/>
          </a:stretch>
        </p:blipFill>
        <p:spPr bwMode="auto">
          <a:xfrm>
            <a:off x="152401" y="133350"/>
            <a:ext cx="533399" cy="533399"/>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153400" y="209550"/>
            <a:ext cx="740569" cy="468376"/>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9B36653D-785B-486C-A4E5-0689D472AF01}" type="slidenum">
              <a:rPr lang="en-US" smtClean="0"/>
              <a:pPr>
                <a:defRPr/>
              </a:pPr>
              <a:t>17</a:t>
            </a:fld>
            <a:endParaRPr lang="en-US" dirty="0"/>
          </a:p>
        </p:txBody>
      </p:sp>
    </p:spTree>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61950"/>
            <a:ext cx="7772400" cy="685800"/>
          </a:xfrm>
        </p:spPr>
        <p:txBody>
          <a:bodyPr/>
          <a:lstStyle/>
          <a:p>
            <a:r>
              <a:rPr lang="en-US" sz="1800" dirty="0" smtClean="0">
                <a:solidFill>
                  <a:srgbClr val="002060"/>
                </a:solidFill>
                <a:latin typeface="Arial Black" pitchFamily="34" charset="0"/>
              </a:rPr>
              <a:t>Comparative Analysis of Half-Year Budget Performance         Y2013 - Y2015 (Jan – June)</a:t>
            </a:r>
            <a:br>
              <a:rPr lang="en-US" sz="1800" dirty="0" smtClean="0">
                <a:solidFill>
                  <a:srgbClr val="002060"/>
                </a:solidFill>
                <a:latin typeface="Arial Black" pitchFamily="34" charset="0"/>
              </a:rPr>
            </a:br>
            <a:endParaRPr lang="en-US" sz="1800" dirty="0"/>
          </a:p>
        </p:txBody>
      </p:sp>
      <p:graphicFrame>
        <p:nvGraphicFramePr>
          <p:cNvPr id="6" name="Content Placeholder 5"/>
          <p:cNvGraphicFramePr>
            <a:graphicFrameLocks noGrp="1"/>
          </p:cNvGraphicFramePr>
          <p:nvPr>
            <p:ph sz="quarter" idx="1"/>
          </p:nvPr>
        </p:nvGraphicFramePr>
        <p:xfrm>
          <a:off x="533401" y="666752"/>
          <a:ext cx="8382000" cy="3680704"/>
        </p:xfrm>
        <a:graphic>
          <a:graphicData uri="http://schemas.openxmlformats.org/drawingml/2006/table">
            <a:tbl>
              <a:tblPr firstRow="1" bandRow="1">
                <a:tableStyleId>{5C22544A-7EE6-4342-B048-85BDC9FD1C3A}</a:tableStyleId>
              </a:tblPr>
              <a:tblGrid>
                <a:gridCol w="1836056"/>
                <a:gridCol w="878114"/>
                <a:gridCol w="798286"/>
                <a:gridCol w="558800"/>
                <a:gridCol w="874645"/>
                <a:gridCol w="827331"/>
                <a:gridCol w="537099"/>
                <a:gridCol w="767285"/>
                <a:gridCol w="788969"/>
                <a:gridCol w="515415"/>
              </a:tblGrid>
              <a:tr h="391662">
                <a:tc>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US" dirty="0" smtClean="0">
                          <a:solidFill>
                            <a:schemeClr val="tx1"/>
                          </a:solidFill>
                        </a:rPr>
                        <a:t>2015</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tc>
                <a:tc hMerge="1">
                  <a:txBody>
                    <a:bodyPr/>
                    <a:lstStyle/>
                    <a:p>
                      <a:endParaRPr lang="en-US" dirty="0"/>
                    </a:p>
                  </a:txBody>
                  <a:tcPr/>
                </a:tc>
                <a:tc gridSpan="3">
                  <a:txBody>
                    <a:bodyPr/>
                    <a:lstStyle/>
                    <a:p>
                      <a:pPr algn="ctr"/>
                      <a:r>
                        <a:rPr lang="en-US" dirty="0" smtClean="0">
                          <a:solidFill>
                            <a:schemeClr val="tx1"/>
                          </a:solidFill>
                        </a:rPr>
                        <a:t>2014</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US" dirty="0" smtClean="0">
                          <a:solidFill>
                            <a:schemeClr val="tx1"/>
                          </a:solidFill>
                        </a:rPr>
                        <a:t>2013</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9019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Details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Jan-June.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Jan-June.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Perf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Jan-June.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Jan-June.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Perf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Jan-June.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Jan-June.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Perf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16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Total Revenue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244.845</a:t>
                      </a:r>
                      <a:endParaRPr lang="en-US" sz="1200" b="0" i="0" u="none" strike="noStrike" dirty="0">
                        <a:solidFill>
                          <a:schemeClr val="tx1"/>
                        </a:solidFill>
                        <a:latin typeface="Calibri"/>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188.411</a:t>
                      </a:r>
                      <a:endParaRPr lang="en-US" sz="1200" b="0" i="0" u="none" strike="noStrike" dirty="0">
                        <a:solidFill>
                          <a:schemeClr val="tx1"/>
                        </a:solidFill>
                        <a:latin typeface="Calibri"/>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77</a:t>
                      </a:r>
                      <a:endParaRPr lang="en-US" sz="1200" b="0" i="0" u="none" strike="noStrike" dirty="0">
                        <a:solidFill>
                          <a:schemeClr val="tx1"/>
                        </a:solidFill>
                        <a:latin typeface="Calibri"/>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244.845</a:t>
                      </a:r>
                      <a:endParaRPr lang="en-US" sz="1200" b="0" i="0" u="none" strike="noStrike" dirty="0">
                        <a:solidFill>
                          <a:srgbClr val="000000"/>
                        </a:solidFill>
                        <a:latin typeface="Calibri"/>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217.272</a:t>
                      </a:r>
                      <a:endParaRPr lang="en-US" sz="1200" b="0" i="0" u="none" strike="noStrike" dirty="0">
                        <a:solidFill>
                          <a:srgbClr val="000000"/>
                        </a:solidFill>
                        <a:latin typeface="Calibri"/>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89</a:t>
                      </a:r>
                      <a:endParaRPr lang="en-US" sz="1200" b="0" i="0" u="none" strike="noStrike" dirty="0">
                        <a:solidFill>
                          <a:srgbClr val="000000"/>
                        </a:solidFill>
                        <a:latin typeface="Calibri"/>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Calibri" pitchFamily="34" charset="0"/>
                        </a:rPr>
                        <a:t>228.370</a:t>
                      </a:r>
                      <a:endParaRPr lang="en-US" sz="1200" b="0" dirty="0">
                        <a:solidFill>
                          <a:schemeClr val="tx1"/>
                        </a:solidFill>
                        <a:latin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smtClean="0"/>
                        <a:t>   195.626</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smtClean="0"/>
                        <a:t>  86</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2750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Recurrent Expenditure</a:t>
                      </a:r>
                    </a:p>
                    <a:p>
                      <a:pPr marL="285750" marR="0" lvl="0" indent="-285750" algn="l" defTabSz="914400" rtl="0" eaLnBrk="1" fontAlgn="base" latinLnBrk="0" hangingPunct="1">
                        <a:lnSpc>
                          <a:spcPct val="100000"/>
                        </a:lnSpc>
                        <a:spcBef>
                          <a:spcPct val="20000"/>
                        </a:spcBef>
                        <a:spcAft>
                          <a:spcPct val="0"/>
                        </a:spcAft>
                        <a:buClrTx/>
                        <a:buSzTx/>
                        <a:buFontTx/>
                        <a:buAutoNum type="romanLcParenBoth"/>
                        <a:tabLst/>
                      </a:pPr>
                      <a:r>
                        <a:rPr kumimoji="0" lang="en-US" sz="1200" b="1" i="0" u="none" strike="noStrike" cap="none" normalizeH="0" baseline="0" dirty="0" smtClean="0">
                          <a:ln>
                            <a:noFill/>
                          </a:ln>
                          <a:solidFill>
                            <a:schemeClr val="tx1"/>
                          </a:solidFill>
                          <a:effectLst/>
                          <a:latin typeface="Calibri" pitchFamily="34" charset="0"/>
                          <a:cs typeface="Arial" charset="0"/>
                        </a:rPr>
                        <a:t>Personnel Cost </a:t>
                      </a:r>
                    </a:p>
                    <a:p>
                      <a:pPr marL="285750" marR="0" lvl="0" indent="-285750" algn="l" defTabSz="914400" rtl="0" eaLnBrk="1" fontAlgn="base" latinLnBrk="0" hangingPunct="1">
                        <a:lnSpc>
                          <a:spcPct val="100000"/>
                        </a:lnSpc>
                        <a:spcBef>
                          <a:spcPct val="20000"/>
                        </a:spcBef>
                        <a:spcAft>
                          <a:spcPct val="0"/>
                        </a:spcAft>
                        <a:buClrTx/>
                        <a:buSzTx/>
                        <a:buFontTx/>
                        <a:buAutoNum type="romanLcParenBoth"/>
                        <a:tabLst/>
                      </a:pPr>
                      <a:r>
                        <a:rPr kumimoji="0" lang="en-US" sz="1200" b="1" i="0" u="none" strike="noStrike" cap="none" normalizeH="0" baseline="0" dirty="0" smtClean="0">
                          <a:ln>
                            <a:noFill/>
                          </a:ln>
                          <a:solidFill>
                            <a:schemeClr val="tx1"/>
                          </a:solidFill>
                          <a:effectLst/>
                          <a:latin typeface="Calibri" pitchFamily="34" charset="0"/>
                          <a:cs typeface="Arial" charset="0"/>
                        </a:rPr>
                        <a:t>Overhead Cost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US" sz="1200" b="0" i="0" u="none" strike="noStrike" dirty="0" smtClean="0">
                          <a:solidFill>
                            <a:schemeClr val="tx1"/>
                          </a:solidFill>
                          <a:latin typeface="Calibri"/>
                        </a:rPr>
                        <a:t>120.989</a:t>
                      </a:r>
                    </a:p>
                    <a:p>
                      <a:pPr marL="0" marR="0" indent="0" algn="ctr" defTabSz="914400" rtl="0" eaLnBrk="1" fontAlgn="t" latinLnBrk="0" hangingPunct="1">
                        <a:lnSpc>
                          <a:spcPct val="100000"/>
                        </a:lnSpc>
                        <a:spcBef>
                          <a:spcPts val="0"/>
                        </a:spcBef>
                        <a:spcAft>
                          <a:spcPts val="0"/>
                        </a:spcAft>
                        <a:buClrTx/>
                        <a:buSzTx/>
                        <a:buFontTx/>
                        <a:buNone/>
                        <a:tabLst/>
                        <a:defRPr/>
                      </a:pPr>
                      <a:r>
                        <a:rPr lang="en-US" sz="1200" b="0" i="0" u="none" strike="noStrike" dirty="0" smtClean="0">
                          <a:solidFill>
                            <a:schemeClr val="tx1"/>
                          </a:solidFill>
                          <a:latin typeface="Calibri"/>
                        </a:rPr>
                        <a:t>56.650</a:t>
                      </a:r>
                    </a:p>
                    <a:p>
                      <a:pPr marL="0" marR="0" indent="0" algn="ctr" defTabSz="914400" rtl="0" eaLnBrk="1" fontAlgn="t" latinLnBrk="0" hangingPunct="1">
                        <a:lnSpc>
                          <a:spcPct val="100000"/>
                        </a:lnSpc>
                        <a:spcBef>
                          <a:spcPts val="0"/>
                        </a:spcBef>
                        <a:spcAft>
                          <a:spcPts val="0"/>
                        </a:spcAft>
                        <a:buClrTx/>
                        <a:buSzTx/>
                        <a:buFontTx/>
                        <a:buNone/>
                        <a:tabLst/>
                        <a:defRPr/>
                      </a:pPr>
                      <a:r>
                        <a:rPr lang="en-US" sz="1200" b="0" i="0" u="none" strike="noStrike" dirty="0" smtClean="0">
                          <a:solidFill>
                            <a:schemeClr val="tx1"/>
                          </a:solidFill>
                          <a:latin typeface="Calibri"/>
                        </a:rPr>
                        <a:t>64.339</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116.867</a:t>
                      </a:r>
                    </a:p>
                    <a:p>
                      <a:pPr algn="ctr" rtl="0" fontAlgn="t"/>
                      <a:r>
                        <a:rPr lang="en-US" sz="1200" b="0" i="0" u="none" strike="noStrike" dirty="0" smtClean="0">
                          <a:solidFill>
                            <a:schemeClr val="tx1"/>
                          </a:solidFill>
                          <a:latin typeface="Calibri"/>
                        </a:rPr>
                        <a:t>44.455</a:t>
                      </a:r>
                    </a:p>
                    <a:p>
                      <a:pPr algn="ctr" rtl="0" fontAlgn="t"/>
                      <a:r>
                        <a:rPr lang="en-US" sz="1200" b="0" i="0" u="none" strike="noStrike" dirty="0" smtClean="0">
                          <a:solidFill>
                            <a:schemeClr val="tx1"/>
                          </a:solidFill>
                          <a:latin typeface="Calibri"/>
                        </a:rPr>
                        <a:t>72.413</a:t>
                      </a:r>
                      <a:endParaRPr lang="en-US" sz="1200" b="0" i="0" u="none" strike="noStrike" dirty="0">
                        <a:solidFill>
                          <a:schemeClr val="tx1"/>
                        </a:solidFill>
                        <a:latin typeface="Calibri"/>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97</a:t>
                      </a:r>
                    </a:p>
                    <a:p>
                      <a:pPr algn="ctr" rtl="0" fontAlgn="t"/>
                      <a:r>
                        <a:rPr lang="en-US" sz="1200" b="0" i="0" u="none" strike="noStrike" dirty="0" smtClean="0">
                          <a:solidFill>
                            <a:schemeClr val="tx1"/>
                          </a:solidFill>
                          <a:latin typeface="Calibri"/>
                        </a:rPr>
                        <a:t>78</a:t>
                      </a:r>
                    </a:p>
                    <a:p>
                      <a:pPr algn="ctr" rtl="0" fontAlgn="t"/>
                      <a:r>
                        <a:rPr lang="en-US" sz="1200" b="0" i="0" u="none" strike="noStrike" dirty="0" smtClean="0">
                          <a:solidFill>
                            <a:schemeClr val="tx1"/>
                          </a:solidFill>
                          <a:latin typeface="Calibri"/>
                        </a:rPr>
                        <a:t>113</a:t>
                      </a:r>
                      <a:endParaRPr lang="en-US" sz="1200" b="0" i="0" u="none" strike="noStrike" dirty="0">
                        <a:solidFill>
                          <a:schemeClr val="tx1"/>
                        </a:solidFill>
                        <a:latin typeface="Calibri"/>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US" sz="1200" b="0" i="0" u="none" strike="noStrike" dirty="0" smtClean="0">
                          <a:solidFill>
                            <a:srgbClr val="000000"/>
                          </a:solidFill>
                          <a:latin typeface="Calibri"/>
                        </a:rPr>
                        <a:t>117.333</a:t>
                      </a:r>
                    </a:p>
                    <a:p>
                      <a:pPr marL="0" marR="0" indent="0" algn="ctr" defTabSz="914400" rtl="0" eaLnBrk="1" fontAlgn="t" latinLnBrk="0" hangingPunct="1">
                        <a:lnSpc>
                          <a:spcPct val="100000"/>
                        </a:lnSpc>
                        <a:spcBef>
                          <a:spcPts val="0"/>
                        </a:spcBef>
                        <a:spcAft>
                          <a:spcPts val="0"/>
                        </a:spcAft>
                        <a:buClrTx/>
                        <a:buSzTx/>
                        <a:buFontTx/>
                        <a:buNone/>
                        <a:tabLst/>
                        <a:defRPr/>
                      </a:pPr>
                      <a:r>
                        <a:rPr lang="en-US" sz="1200" b="0" i="0" u="none" strike="noStrike" dirty="0" smtClean="0">
                          <a:solidFill>
                            <a:srgbClr val="000000"/>
                          </a:solidFill>
                          <a:latin typeface="Calibri"/>
                        </a:rPr>
                        <a:t>43.961</a:t>
                      </a:r>
                    </a:p>
                    <a:p>
                      <a:pPr marL="0" marR="0" indent="0" algn="ctr" defTabSz="914400" rtl="0" eaLnBrk="1" fontAlgn="t" latinLnBrk="0" hangingPunct="1">
                        <a:lnSpc>
                          <a:spcPct val="100000"/>
                        </a:lnSpc>
                        <a:spcBef>
                          <a:spcPts val="0"/>
                        </a:spcBef>
                        <a:spcAft>
                          <a:spcPts val="0"/>
                        </a:spcAft>
                        <a:buClrTx/>
                        <a:buSzTx/>
                        <a:buFontTx/>
                        <a:buNone/>
                        <a:tabLst/>
                        <a:defRPr/>
                      </a:pPr>
                      <a:r>
                        <a:rPr lang="en-US" sz="1200" b="0" i="0" u="none" strike="noStrike" dirty="0" smtClean="0">
                          <a:solidFill>
                            <a:srgbClr val="000000"/>
                          </a:solidFill>
                          <a:latin typeface="Calibri"/>
                        </a:rPr>
                        <a:t>73.372</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112.667</a:t>
                      </a:r>
                    </a:p>
                    <a:p>
                      <a:pPr algn="ctr" rtl="0" fontAlgn="t"/>
                      <a:r>
                        <a:rPr lang="en-US" sz="1200" b="0" i="0" u="none" strike="noStrike" dirty="0" smtClean="0">
                          <a:solidFill>
                            <a:srgbClr val="000000"/>
                          </a:solidFill>
                          <a:latin typeface="Calibri"/>
                        </a:rPr>
                        <a:t>42.719</a:t>
                      </a:r>
                    </a:p>
                    <a:p>
                      <a:pPr algn="ctr" rtl="0" fontAlgn="t"/>
                      <a:r>
                        <a:rPr lang="en-US" sz="1200" b="0" i="0" u="none" strike="noStrike" dirty="0" smtClean="0">
                          <a:solidFill>
                            <a:srgbClr val="000000"/>
                          </a:solidFill>
                          <a:latin typeface="Calibri"/>
                        </a:rPr>
                        <a:t>69.948</a:t>
                      </a:r>
                      <a:endParaRPr lang="en-US" sz="1200" b="0" i="0" u="none" strike="noStrike" dirty="0">
                        <a:solidFill>
                          <a:srgbClr val="000000"/>
                        </a:solidFill>
                        <a:latin typeface="Calibri"/>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96</a:t>
                      </a:r>
                    </a:p>
                    <a:p>
                      <a:pPr algn="ctr" rtl="0" fontAlgn="t"/>
                      <a:r>
                        <a:rPr lang="en-US" sz="1200" b="0" i="0" u="none" strike="noStrike" dirty="0" smtClean="0">
                          <a:solidFill>
                            <a:srgbClr val="000000"/>
                          </a:solidFill>
                          <a:latin typeface="Calibri"/>
                        </a:rPr>
                        <a:t>97</a:t>
                      </a:r>
                    </a:p>
                    <a:p>
                      <a:pPr algn="ctr" rtl="0" fontAlgn="t"/>
                      <a:r>
                        <a:rPr lang="en-US" sz="1200" b="0" i="0" u="none" strike="noStrike" dirty="0" smtClean="0">
                          <a:solidFill>
                            <a:srgbClr val="000000"/>
                          </a:solidFill>
                          <a:latin typeface="Calibri"/>
                        </a:rPr>
                        <a:t>95</a:t>
                      </a:r>
                      <a:endParaRPr lang="en-US" sz="1200" b="0" i="0" u="none" strike="noStrike" dirty="0">
                        <a:solidFill>
                          <a:srgbClr val="000000"/>
                        </a:solidFill>
                        <a:latin typeface="Calibri"/>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Calibri" pitchFamily="34" charset="0"/>
                        </a:rPr>
                        <a:t>114.865</a:t>
                      </a:r>
                      <a:r>
                        <a:rPr lang="en-US" sz="1200" b="0" baseline="0" dirty="0" smtClean="0">
                          <a:solidFill>
                            <a:schemeClr val="tx1"/>
                          </a:solidFill>
                          <a:latin typeface="Calibri" pitchFamily="34" charset="0"/>
                        </a:rPr>
                        <a:t> </a:t>
                      </a:r>
                      <a:r>
                        <a:rPr lang="en-US" sz="1200" b="0" dirty="0" smtClean="0">
                          <a:solidFill>
                            <a:schemeClr val="tx1"/>
                          </a:solidFill>
                          <a:latin typeface="Calibri" pitchFamily="34" charset="0"/>
                        </a:rPr>
                        <a:t>  </a:t>
                      </a:r>
                    </a:p>
                    <a:p>
                      <a:pPr algn="ctr"/>
                      <a:r>
                        <a:rPr lang="en-US" sz="1200" b="0" dirty="0" smtClean="0">
                          <a:solidFill>
                            <a:schemeClr val="tx1"/>
                          </a:solidFill>
                          <a:latin typeface="Calibri" pitchFamily="34" charset="0"/>
                        </a:rPr>
                        <a:t>44.479</a:t>
                      </a:r>
                    </a:p>
                    <a:p>
                      <a:pPr algn="ctr"/>
                      <a:r>
                        <a:rPr lang="en-US" sz="1200" b="0" dirty="0" smtClean="0">
                          <a:solidFill>
                            <a:schemeClr val="tx1"/>
                          </a:solidFill>
                          <a:latin typeface="Calibri" pitchFamily="34" charset="0"/>
                        </a:rPr>
                        <a:t>70.386</a:t>
                      </a:r>
                      <a:endParaRPr lang="en-US" sz="1200" b="0" dirty="0">
                        <a:solidFill>
                          <a:schemeClr val="tx1"/>
                        </a:solidFill>
                        <a:latin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US" sz="1200" dirty="0" smtClean="0"/>
                        <a:t> 99.060            </a:t>
                      </a:r>
                      <a:r>
                        <a:rPr lang="en-US" sz="1200" baseline="0" dirty="0" smtClean="0"/>
                        <a:t> </a:t>
                      </a:r>
                      <a:r>
                        <a:rPr lang="en-US" sz="1200" dirty="0" smtClean="0"/>
                        <a:t>                    39.984                59.076</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smtClean="0"/>
                        <a:t>   86           </a:t>
                      </a:r>
                    </a:p>
                    <a:p>
                      <a:r>
                        <a:rPr lang="en-US" sz="1200" dirty="0" smtClean="0"/>
                        <a:t>   90</a:t>
                      </a:r>
                    </a:p>
                    <a:p>
                      <a:r>
                        <a:rPr lang="en-US" sz="1200" dirty="0" smtClean="0"/>
                        <a:t>   84       </a:t>
                      </a:r>
                      <a:r>
                        <a:rPr lang="en-US" sz="1200" baseline="0" dirty="0" smtClean="0"/>
                        <a:t> </a:t>
                      </a:r>
                      <a:r>
                        <a:rPr lang="en-US" sz="1200" dirty="0" smtClean="0"/>
                        <a:t>   </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977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Recurrent Surplus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123.857</a:t>
                      </a:r>
                      <a:endParaRPr lang="en-US" sz="1200" b="0"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71.544</a:t>
                      </a:r>
                      <a:endParaRPr lang="en-US" sz="1200" b="0"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58</a:t>
                      </a:r>
                      <a:endParaRPr lang="en-US" sz="1200" b="0"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endParaRPr lang="en-US" sz="1200" b="0" i="0" u="none" strike="noStrike" dirty="0" smtClean="0">
                        <a:solidFill>
                          <a:srgbClr val="000000"/>
                        </a:solidFill>
                        <a:latin typeface="Calibri"/>
                      </a:endParaRPr>
                    </a:p>
                    <a:p>
                      <a:pPr algn="ctr" rtl="0" fontAlgn="t"/>
                      <a:r>
                        <a:rPr lang="en-US" sz="1200" b="0" i="0" u="none" strike="noStrike" dirty="0" smtClean="0">
                          <a:solidFill>
                            <a:srgbClr val="000000"/>
                          </a:solidFill>
                          <a:latin typeface="Calibri"/>
                        </a:rPr>
                        <a:t>127.513</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104.605</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82</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Calibri" pitchFamily="34" charset="0"/>
                        </a:rPr>
                        <a:t>113.505</a:t>
                      </a:r>
                      <a:endParaRPr lang="en-US" sz="1200" b="0" dirty="0">
                        <a:solidFill>
                          <a:schemeClr val="tx1"/>
                        </a:solidFill>
                        <a:latin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smtClean="0"/>
                        <a:t> 96.566              </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smtClean="0"/>
                        <a:t>   85        </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7980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Capital Expenditure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123.857</a:t>
                      </a:r>
                      <a:endParaRPr lang="en-US" sz="1200" b="0"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36.396</a:t>
                      </a:r>
                      <a:endParaRPr lang="en-US" sz="1200" b="0"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29</a:t>
                      </a:r>
                      <a:endParaRPr lang="en-US" sz="1200" b="0"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127.513</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99.071</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78</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Calibri" pitchFamily="34" charset="0"/>
                        </a:rPr>
                        <a:t>134.938</a:t>
                      </a:r>
                      <a:endParaRPr lang="en-US" sz="1200" b="0" dirty="0">
                        <a:solidFill>
                          <a:schemeClr val="tx1"/>
                        </a:solidFill>
                        <a:latin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smtClean="0"/>
                        <a:t> 80.217</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smtClean="0"/>
                        <a:t>  59         </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1843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Financing Requirement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a:t>
                      </a:r>
                      <a:endParaRPr lang="en-US" sz="1200" b="0"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35.148</a:t>
                      </a:r>
                      <a:endParaRPr lang="en-US" sz="1200" b="0"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chemeClr val="tx1"/>
                          </a:solidFill>
                          <a:latin typeface="Calibri"/>
                        </a:rPr>
                        <a:t>-</a:t>
                      </a:r>
                      <a:endParaRPr lang="en-US" sz="1200" b="0"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5.534</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Calibri" pitchFamily="34" charset="0"/>
                        </a:rPr>
                        <a:t>(21.433)</a:t>
                      </a:r>
                      <a:endParaRPr lang="en-US" sz="1200" b="0" dirty="0">
                        <a:solidFill>
                          <a:schemeClr val="tx1"/>
                        </a:solidFill>
                        <a:latin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smtClean="0"/>
                        <a:t> 16.349</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smtClean="0"/>
                        <a:t>  (76)</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16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cs typeface="Arial" charset="0"/>
                        </a:rPr>
                        <a:t>Budget Size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1" i="0" u="none" strike="noStrike" dirty="0" smtClean="0">
                          <a:solidFill>
                            <a:schemeClr val="tx1"/>
                          </a:solidFill>
                          <a:latin typeface="Calibri"/>
                        </a:rPr>
                        <a:t>244.845</a:t>
                      </a:r>
                      <a:endParaRPr lang="en-US" sz="1200" b="1"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1" i="0" u="none" strike="noStrike" dirty="0" smtClean="0">
                          <a:solidFill>
                            <a:schemeClr val="tx1"/>
                          </a:solidFill>
                          <a:latin typeface="Calibri"/>
                        </a:rPr>
                        <a:t>153.263</a:t>
                      </a:r>
                      <a:endParaRPr lang="en-US" sz="1200" b="1"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1" i="0" u="none" strike="noStrike" dirty="0" smtClean="0">
                          <a:solidFill>
                            <a:schemeClr val="tx1"/>
                          </a:solidFill>
                          <a:latin typeface="Calibri"/>
                        </a:rPr>
                        <a:t>63</a:t>
                      </a:r>
                      <a:endParaRPr lang="en-US" sz="1200" b="1" i="0" u="none" strike="noStrike" dirty="0">
                        <a:solidFill>
                          <a:schemeClr val="tx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1" i="0" u="none" strike="noStrike" dirty="0" smtClean="0">
                          <a:solidFill>
                            <a:srgbClr val="000000"/>
                          </a:solidFill>
                          <a:latin typeface="Calibri"/>
                        </a:rPr>
                        <a:t>244.845</a:t>
                      </a:r>
                      <a:endParaRPr lang="en-US" sz="12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1" i="0" u="none" strike="noStrike" dirty="0" smtClean="0">
                          <a:solidFill>
                            <a:srgbClr val="000000"/>
                          </a:solidFill>
                          <a:latin typeface="Calibri"/>
                        </a:rPr>
                        <a:t>211.738</a:t>
                      </a:r>
                      <a:endParaRPr lang="en-US" sz="12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1" i="0" u="none" strike="noStrike" dirty="0" smtClean="0">
                          <a:solidFill>
                            <a:srgbClr val="000000"/>
                          </a:solidFill>
                          <a:latin typeface="Calibri"/>
                        </a:rPr>
                        <a:t>86</a:t>
                      </a:r>
                      <a:endParaRPr lang="en-US" sz="12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Calibri" pitchFamily="34" charset="0"/>
                        </a:rPr>
                        <a:t>249.803</a:t>
                      </a:r>
                      <a:endParaRPr lang="en-US" sz="1200" b="0" dirty="0">
                        <a:solidFill>
                          <a:schemeClr val="tx1"/>
                        </a:solidFill>
                        <a:latin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t>179.277</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dirty="0" smtClean="0"/>
                        <a:t>   72</a:t>
                      </a:r>
                      <a:endParaRPr lang="en-US" sz="1200"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Footer Placeholder 3"/>
          <p:cNvSpPr>
            <a:spLocks noGrp="1"/>
          </p:cNvSpPr>
          <p:nvPr>
            <p:ph type="ftr" sz="quarter" idx="11"/>
          </p:nvPr>
        </p:nvSpPr>
        <p:spPr>
          <a:xfrm>
            <a:off x="914400" y="4629150"/>
            <a:ext cx="4419600" cy="304800"/>
          </a:xfrm>
        </p:spPr>
        <p:txBody>
          <a:bodyPr/>
          <a:lstStyle/>
          <a:p>
            <a:pPr>
              <a:defRPr/>
            </a:pPr>
            <a:r>
              <a:rPr lang="en-US" sz="1200" dirty="0" smtClean="0"/>
              <a:t>MEPB:Q2/Half Year Y2015 Budget Performance Appraisal</a:t>
            </a:r>
            <a:endParaRPr lang="en-US" sz="1200"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18</a:t>
            </a:fld>
            <a:endParaRPr lang="en-US" dirty="0"/>
          </a:p>
        </p:txBody>
      </p:sp>
      <p:pic>
        <p:nvPicPr>
          <p:cNvPr id="7" name="Picture 6" descr="MEPB fin_0.tmp"/>
          <p:cNvPicPr>
            <a:picLocks noChangeAspect="1"/>
          </p:cNvPicPr>
          <p:nvPr/>
        </p:nvPicPr>
        <p:blipFill>
          <a:blip r:embed="rId3" cstate="print"/>
          <a:srcRect l="6554" t="11111" r="63655" b="61111"/>
          <a:stretch>
            <a:fillRect/>
          </a:stretch>
        </p:blipFill>
        <p:spPr bwMode="auto">
          <a:xfrm>
            <a:off x="152400" y="133350"/>
            <a:ext cx="609600" cy="457200"/>
          </a:xfrm>
          <a:prstGeom prst="rect">
            <a:avLst/>
          </a:prstGeom>
          <a:noFill/>
          <a:ln w="9525">
            <a:noFill/>
            <a:miter lim="800000"/>
            <a:headEnd/>
            <a:tailEnd/>
          </a:ln>
        </p:spPr>
      </p:pic>
      <p:pic>
        <p:nvPicPr>
          <p:cNvPr id="8" name="Picture 9" descr="MEPB fin_0.tmp"/>
          <p:cNvPicPr>
            <a:picLocks noChangeAspect="1"/>
          </p:cNvPicPr>
          <p:nvPr/>
        </p:nvPicPr>
        <p:blipFill>
          <a:blip r:embed="rId4" cstate="print"/>
          <a:srcRect l="37587" t="2222" r="1588" b="55556"/>
          <a:stretch>
            <a:fillRect/>
          </a:stretch>
        </p:blipFill>
        <p:spPr bwMode="auto">
          <a:xfrm>
            <a:off x="8229600" y="209550"/>
            <a:ext cx="609601" cy="457200"/>
          </a:xfrm>
          <a:prstGeom prst="rect">
            <a:avLst/>
          </a:prstGeom>
          <a:noFill/>
          <a:ln w="9525">
            <a:noFill/>
            <a:miter lim="800000"/>
            <a:headEnd/>
            <a:tailEnd/>
          </a:ln>
        </p:spPr>
      </p:pic>
    </p:spTree>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609600" y="133350"/>
            <a:ext cx="8077200" cy="457200"/>
          </a:xfrm>
        </p:spPr>
        <p:txBody>
          <a:bodyPr/>
          <a:lstStyle/>
          <a:p>
            <a:pPr eaLnBrk="1" hangingPunct="1"/>
            <a:r>
              <a:rPr lang="en-US" sz="1800" b="1" dirty="0" smtClean="0">
                <a:latin typeface="Calibri" pitchFamily="34" charset="0"/>
              </a:rPr>
              <a:t> Comparative Analysis of Half Year Revenue Cumulative Performance (2013-2015) </a:t>
            </a:r>
            <a:endParaRPr lang="en-US" sz="2000" b="1" dirty="0" smtClean="0">
              <a:latin typeface="Calibri" pitchFamily="34" charset="0"/>
            </a:endParaRPr>
          </a:p>
        </p:txBody>
      </p:sp>
      <p:sp>
        <p:nvSpPr>
          <p:cNvPr id="35843" name="Footer Placeholder 4"/>
          <p:cNvSpPr>
            <a:spLocks noGrp="1"/>
          </p:cNvSpPr>
          <p:nvPr>
            <p:ph type="ftr" sz="quarter" idx="11"/>
          </p:nvPr>
        </p:nvSpPr>
        <p:spPr bwMode="auto">
          <a:xfrm>
            <a:off x="685800" y="4705350"/>
            <a:ext cx="6172200" cy="2540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MEPB:Q2/Half Year Y2015 Budget Performance Appraisal</a:t>
            </a:r>
          </a:p>
        </p:txBody>
      </p:sp>
      <p:pic>
        <p:nvPicPr>
          <p:cNvPr id="35845" name="Picture 7" descr="MEPB fin_0.tmp"/>
          <p:cNvPicPr>
            <a:picLocks noChangeAspect="1"/>
          </p:cNvPicPr>
          <p:nvPr/>
        </p:nvPicPr>
        <p:blipFill>
          <a:blip r:embed="rId3" cstate="print"/>
          <a:srcRect l="6554" t="11111" r="63655" b="61111"/>
          <a:stretch>
            <a:fillRect/>
          </a:stretch>
        </p:blipFill>
        <p:spPr bwMode="auto">
          <a:xfrm>
            <a:off x="0" y="0"/>
            <a:ext cx="533400" cy="514350"/>
          </a:xfrm>
          <a:prstGeom prst="rect">
            <a:avLst/>
          </a:prstGeom>
          <a:noFill/>
          <a:ln w="9525">
            <a:noFill/>
            <a:miter lim="800000"/>
            <a:headEnd/>
            <a:tailEnd/>
          </a:ln>
        </p:spPr>
      </p:pic>
      <p:pic>
        <p:nvPicPr>
          <p:cNvPr id="35846" name="Picture 9" descr="MEPB fin_0.tmp"/>
          <p:cNvPicPr>
            <a:picLocks noChangeAspect="1"/>
          </p:cNvPicPr>
          <p:nvPr/>
        </p:nvPicPr>
        <p:blipFill>
          <a:blip r:embed="rId4" cstate="print"/>
          <a:srcRect l="37587" t="2222" r="1588" b="55556"/>
          <a:stretch>
            <a:fillRect/>
          </a:stretch>
        </p:blipFill>
        <p:spPr bwMode="auto">
          <a:xfrm>
            <a:off x="8458200" y="0"/>
            <a:ext cx="461963" cy="590550"/>
          </a:xfrm>
          <a:prstGeom prst="rect">
            <a:avLst/>
          </a:prstGeom>
          <a:noFill/>
          <a:ln w="9525">
            <a:noFill/>
            <a:miter lim="800000"/>
            <a:headEnd/>
            <a:tailEnd/>
          </a:ln>
        </p:spPr>
      </p:pic>
      <p:graphicFrame>
        <p:nvGraphicFramePr>
          <p:cNvPr id="9" name="Table 8"/>
          <p:cNvGraphicFramePr>
            <a:graphicFrameLocks noGrp="1"/>
          </p:cNvGraphicFramePr>
          <p:nvPr>
            <p:extLst>
              <p:ext uri="{D42A27DB-BD31-4B8C-83A1-F6EECF244321}">
                <p14:modId xmlns:p14="http://schemas.microsoft.com/office/powerpoint/2010/main" val="2515955186"/>
              </p:ext>
            </p:extLst>
          </p:nvPr>
        </p:nvGraphicFramePr>
        <p:xfrm>
          <a:off x="228599" y="641165"/>
          <a:ext cx="8686801" cy="4020042"/>
        </p:xfrm>
        <a:graphic>
          <a:graphicData uri="http://schemas.openxmlformats.org/drawingml/2006/table">
            <a:tbl>
              <a:tblPr firstRow="1" bandRow="1">
                <a:tableStyleId>{5C22544A-7EE6-4342-B048-85BDC9FD1C3A}</a:tableStyleId>
              </a:tblPr>
              <a:tblGrid>
                <a:gridCol w="1371601"/>
                <a:gridCol w="824235"/>
                <a:gridCol w="846647"/>
                <a:gridCol w="564432"/>
                <a:gridCol w="846647"/>
                <a:gridCol w="1034792"/>
                <a:gridCol w="564432"/>
                <a:gridCol w="992706"/>
                <a:gridCol w="965476"/>
                <a:gridCol w="675833"/>
              </a:tblGrid>
              <a:tr h="24744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Arial" pitchFamily="34" charset="0"/>
                          <a:cs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Arial" pitchFamily="34" charset="0"/>
                          <a:cs typeface="Arial" pitchFamily="34" charset="0"/>
                        </a:rPr>
                        <a:t>Y201</a:t>
                      </a:r>
                      <a:r>
                        <a:rPr kumimoji="0" lang="yo-NG" sz="900" b="1" i="0" u="none" strike="noStrike" cap="none" normalizeH="0" baseline="0" dirty="0" smtClean="0">
                          <a:ln>
                            <a:noFill/>
                          </a:ln>
                          <a:solidFill>
                            <a:schemeClr val="tx1"/>
                          </a:solidFill>
                          <a:effectLst/>
                          <a:latin typeface="Arial" pitchFamily="34" charset="0"/>
                          <a:cs typeface="Arial" pitchFamily="34" charset="0"/>
                        </a:rPr>
                        <a:t>5</a:t>
                      </a:r>
                      <a:endParaRPr kumimoji="0" lang="en-US" sz="900" b="1"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Arial" pitchFamily="34" charset="0"/>
                          <a:cs typeface="Arial" pitchFamily="34" charset="0"/>
                        </a:rPr>
                        <a:t>Y2014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Arial" pitchFamily="34" charset="0"/>
                          <a:cs typeface="Arial" pitchFamily="34" charset="0"/>
                        </a:rPr>
                        <a:t>Y2013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394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1"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Prov.</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Nbn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 Actual</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 Nbn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Arial" pitchFamily="34" charset="0"/>
                          <a:cs typeface="Arial" pitchFamily="34" charset="0"/>
                        </a:rPr>
                        <a:t>Perf.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Prov.</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Nbn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 Actual</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9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 Nbn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Arial" pitchFamily="34" charset="0"/>
                          <a:cs typeface="Arial" pitchFamily="34" charset="0"/>
                        </a:rPr>
                        <a:t>Perf.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Prov.</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Nbn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 Actual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 Nbn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Arial" pitchFamily="34" charset="0"/>
                          <a:cs typeface="Arial" pitchFamily="34" charset="0"/>
                        </a:rPr>
                        <a:t>Perf.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524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Arial" pitchFamily="34" charset="0"/>
                          <a:cs typeface="Arial" pitchFamily="34" charset="0"/>
                        </a:rPr>
                        <a:t>Total Revenue (A+B+C)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900" b="0" i="0" u="none" strike="noStrike" dirty="0" smtClean="0">
                        <a:solidFill>
                          <a:srgbClr val="000000"/>
                        </a:solidFill>
                        <a:latin typeface="Arial" pitchFamily="34" charset="0"/>
                        <a:cs typeface="Arial" pitchFamily="34" charset="0"/>
                      </a:endParaRPr>
                    </a:p>
                    <a:p>
                      <a:pPr algn="ctr" fontAlgn="b"/>
                      <a:r>
                        <a:rPr lang="en-US" sz="900" b="0" i="0" u="none" strike="noStrike" dirty="0" smtClean="0">
                          <a:solidFill>
                            <a:srgbClr val="000000"/>
                          </a:solidFill>
                          <a:latin typeface="Arial" pitchFamily="34" charset="0"/>
                          <a:cs typeface="Arial" pitchFamily="34" charset="0"/>
                        </a:rPr>
                        <a:t>244.845</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188.411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77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900" b="0" i="0" u="none" strike="noStrike" dirty="0" smtClean="0">
                          <a:solidFill>
                            <a:srgbClr val="000000"/>
                          </a:solidFill>
                          <a:latin typeface="Arial" pitchFamily="34" charset="0"/>
                          <a:cs typeface="Arial" pitchFamily="34" charset="0"/>
                        </a:rPr>
                        <a:t>244.845</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217.272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89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228.370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195.626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86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524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Arial" pitchFamily="34" charset="0"/>
                          <a:cs typeface="Arial" pitchFamily="34" charset="0"/>
                        </a:rPr>
                        <a:t>Total Internally Gen. Rev (A+B)</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900" b="0" i="0" u="none" strike="noStrike" dirty="0" smtClean="0">
                        <a:solidFill>
                          <a:srgbClr val="000000"/>
                        </a:solidFill>
                        <a:latin typeface="Arial" pitchFamily="34" charset="0"/>
                        <a:cs typeface="Arial" pitchFamily="34" charset="0"/>
                      </a:endParaRPr>
                    </a:p>
                    <a:p>
                      <a:pPr algn="ctr" fontAlgn="b"/>
                      <a:r>
                        <a:rPr lang="en-US" sz="900" b="0" i="0" u="none" strike="noStrike" dirty="0" smtClean="0">
                          <a:solidFill>
                            <a:srgbClr val="000000"/>
                          </a:solidFill>
                          <a:latin typeface="Arial" pitchFamily="34" charset="0"/>
                          <a:cs typeface="Arial" pitchFamily="34" charset="0"/>
                        </a:rPr>
                        <a:t>181.845</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131.225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72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900" b="0" i="0" u="none" strike="noStrike" dirty="0" smtClean="0">
                          <a:solidFill>
                            <a:srgbClr val="000000"/>
                          </a:solidFill>
                          <a:latin typeface="Arial" pitchFamily="34" charset="0"/>
                          <a:cs typeface="Arial" pitchFamily="34" charset="0"/>
                        </a:rPr>
                        <a:t>175.195</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149..589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85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169.745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124.626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83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4023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Arial" pitchFamily="34" charset="0"/>
                          <a:cs typeface="Arial" pitchFamily="34" charset="0"/>
                        </a:rPr>
                        <a:t>A Internally Generated Revenue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900" b="0" i="0" u="none" strike="noStrike" dirty="0" smtClean="0">
                        <a:solidFill>
                          <a:srgbClr val="000000"/>
                        </a:solidFill>
                        <a:latin typeface="Arial" pitchFamily="34" charset="0"/>
                        <a:cs typeface="Arial" pitchFamily="34" charset="0"/>
                      </a:endParaRPr>
                    </a:p>
                    <a:p>
                      <a:pPr algn="ctr" fontAlgn="b"/>
                      <a:r>
                        <a:rPr lang="en-US" sz="900" b="0" i="0" u="none" strike="noStrike" dirty="0" smtClean="0">
                          <a:solidFill>
                            <a:srgbClr val="000000"/>
                          </a:solidFill>
                          <a:latin typeface="Arial" pitchFamily="34" charset="0"/>
                          <a:cs typeface="Arial" pitchFamily="34" charset="0"/>
                        </a:rPr>
                        <a:t>171.357</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128.017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75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900" b="0" i="0" u="none" strike="noStrike" dirty="0" smtClean="0">
                          <a:solidFill>
                            <a:srgbClr val="000000"/>
                          </a:solidFill>
                          <a:latin typeface="Arial" pitchFamily="34" charset="0"/>
                          <a:cs typeface="Arial" pitchFamily="34" charset="0"/>
                        </a:rPr>
                        <a:t>163.603</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131.796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81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158.289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121.554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77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4023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I. L/S Internal   Revenue Services (LIRS)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900" b="0" i="0" u="none" strike="noStrike" dirty="0" smtClean="0">
                        <a:solidFill>
                          <a:srgbClr val="000000"/>
                        </a:solidFill>
                        <a:latin typeface="Arial" pitchFamily="34" charset="0"/>
                        <a:cs typeface="Arial" pitchFamily="34" charset="0"/>
                      </a:endParaRPr>
                    </a:p>
                    <a:p>
                      <a:pPr algn="ctr" fontAlgn="b"/>
                      <a:r>
                        <a:rPr lang="en-US" sz="900" b="0" i="0" u="none" strike="noStrike" dirty="0" smtClean="0">
                          <a:solidFill>
                            <a:srgbClr val="000000"/>
                          </a:solidFill>
                          <a:latin typeface="Arial" pitchFamily="34" charset="0"/>
                          <a:cs typeface="Arial" pitchFamily="34" charset="0"/>
                        </a:rPr>
                        <a:t>139.577</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116.097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83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900" b="0" i="0" u="none" strike="noStrike" dirty="0" smtClean="0">
                          <a:solidFill>
                            <a:srgbClr val="000000"/>
                          </a:solidFill>
                          <a:latin typeface="Arial" pitchFamily="34" charset="0"/>
                          <a:cs typeface="Arial" pitchFamily="34" charset="0"/>
                        </a:rPr>
                        <a:t>132.930</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111.387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84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126.600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104.940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83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6782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II. Internally   Generated Revenue (Others)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900" b="0" i="0" u="none" strike="noStrike" dirty="0" smtClean="0">
                        <a:solidFill>
                          <a:srgbClr val="000000"/>
                        </a:solidFill>
                        <a:latin typeface="Arial" pitchFamily="34" charset="0"/>
                        <a:cs typeface="Arial" pitchFamily="34" charset="0"/>
                      </a:endParaRPr>
                    </a:p>
                    <a:p>
                      <a:pPr algn="ctr" fontAlgn="b"/>
                      <a:r>
                        <a:rPr lang="en-US" sz="900" b="0" i="0" u="none" strike="noStrike" dirty="0" smtClean="0">
                          <a:solidFill>
                            <a:srgbClr val="000000"/>
                          </a:solidFill>
                          <a:latin typeface="Arial" pitchFamily="34" charset="0"/>
                          <a:cs typeface="Arial" pitchFamily="34" charset="0"/>
                        </a:rPr>
                        <a:t>20.105</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7.298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36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900" b="0" i="0" u="none" strike="noStrike" dirty="0" smtClean="0">
                          <a:solidFill>
                            <a:srgbClr val="000000"/>
                          </a:solidFill>
                          <a:latin typeface="Arial" pitchFamily="34" charset="0"/>
                          <a:cs typeface="Arial" pitchFamily="34" charset="0"/>
                        </a:rPr>
                        <a:t>18.838</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13.546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72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18.557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 10.142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55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2010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III. Dedicated Revenue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9.776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4.622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47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900" b="0" i="0" u="none" strike="noStrike" dirty="0" smtClean="0">
                          <a:solidFill>
                            <a:srgbClr val="000000"/>
                          </a:solidFill>
                          <a:latin typeface="Arial" pitchFamily="34" charset="0"/>
                          <a:cs typeface="Arial" pitchFamily="34" charset="0"/>
                        </a:rPr>
                        <a:t>9.985</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6.170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62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10.877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5.492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50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4744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iv) Investment Income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0.350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900" b="0" i="0" u="none" strike="noStrike" dirty="0" smtClean="0">
                          <a:solidFill>
                            <a:srgbClr val="000000"/>
                          </a:solidFill>
                          <a:latin typeface="Arial" pitchFamily="34" charset="0"/>
                          <a:cs typeface="Arial" pitchFamily="34" charset="0"/>
                        </a:rPr>
                        <a:t>0.250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0.693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277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524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v) Extra Ordinary Revenue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1.550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900" b="0" i="0" u="none" strike="noStrike" dirty="0" smtClean="0">
                          <a:solidFill>
                            <a:srgbClr val="000000"/>
                          </a:solidFill>
                          <a:latin typeface="Arial" pitchFamily="34" charset="0"/>
                          <a:cs typeface="Arial" pitchFamily="34" charset="0"/>
                        </a:rPr>
                        <a:t>1.600</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2.256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0.980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43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2476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Arial" pitchFamily="34" charset="0"/>
                          <a:cs typeface="Arial" pitchFamily="34" charset="0"/>
                        </a:rPr>
                        <a:t> B. Capital Receipts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10.488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3.208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31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900" b="0" i="0" u="none" strike="noStrike" dirty="0" smtClean="0">
                          <a:solidFill>
                            <a:srgbClr val="000000"/>
                          </a:solidFill>
                          <a:latin typeface="Arial" pitchFamily="34" charset="0"/>
                          <a:cs typeface="Arial" pitchFamily="34" charset="0"/>
                        </a:rPr>
                        <a:t>11.592</a:t>
                      </a:r>
                      <a:endParaRPr lang="en-US" sz="9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17.793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153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SG" sz="900" b="0" i="0" u="none" strike="noStrike" cap="none" normalizeH="0" baseline="0" dirty="0" smtClean="0">
                          <a:ln>
                            <a:noFill/>
                          </a:ln>
                          <a:solidFill>
                            <a:schemeClr val="tx1"/>
                          </a:solidFill>
                          <a:effectLst/>
                          <a:latin typeface="Arial" pitchFamily="34" charset="0"/>
                          <a:cs typeface="Arial" pitchFamily="34" charset="0"/>
                        </a:rPr>
                        <a:t>11.456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3.072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Arial" pitchFamily="34" charset="0"/>
                          <a:cs typeface="Arial" pitchFamily="34" charset="0"/>
                        </a:rPr>
                        <a:t>27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7" name="Slide Number Placeholder 6"/>
          <p:cNvSpPr>
            <a:spLocks noGrp="1"/>
          </p:cNvSpPr>
          <p:nvPr>
            <p:ph type="sldNum" sz="quarter" idx="12"/>
          </p:nvPr>
        </p:nvSpPr>
        <p:spPr/>
        <p:txBody>
          <a:bodyPr/>
          <a:lstStyle/>
          <a:p>
            <a:pPr>
              <a:defRPr/>
            </a:pPr>
            <a:fld id="{9B36653D-785B-486C-A4E5-0689D472AF01}" type="slidenum">
              <a:rPr lang="en-US" smtClean="0"/>
              <a:pPr>
                <a:defRPr/>
              </a:pPr>
              <a:t>19</a:t>
            </a:fld>
            <a:endParaRPr lang="en-US" dirty="0"/>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609600" y="133350"/>
            <a:ext cx="8305800" cy="609600"/>
          </a:xfrm>
        </p:spPr>
        <p:txBody>
          <a:bodyPr/>
          <a:lstStyle/>
          <a:p>
            <a:pPr eaLnBrk="1" hangingPunct="1"/>
            <a:r>
              <a:rPr lang="en-US" sz="1600" b="1" dirty="0" smtClean="0">
                <a:latin typeface="Calibri" pitchFamily="34" charset="0"/>
              </a:rPr>
              <a:t>Comparative Analysis of Half Year Revenue Cumulative Performance (2013-2015) (Contd.)</a:t>
            </a:r>
          </a:p>
        </p:txBody>
      </p:sp>
      <p:sp>
        <p:nvSpPr>
          <p:cNvPr id="35843" name="Footer Placeholder 4"/>
          <p:cNvSpPr>
            <a:spLocks noGrp="1"/>
          </p:cNvSpPr>
          <p:nvPr>
            <p:ph type="ftr" sz="quarter" idx="11"/>
          </p:nvPr>
        </p:nvSpPr>
        <p:spPr bwMode="auto">
          <a:xfrm>
            <a:off x="685800" y="4705350"/>
            <a:ext cx="6172200" cy="2540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MEPB:Q2/Half Year Y2015 Budget Performance Appraisal</a:t>
            </a:r>
          </a:p>
        </p:txBody>
      </p:sp>
      <p:pic>
        <p:nvPicPr>
          <p:cNvPr id="35845" name="Picture 7" descr="MEPB fin_0.tmp"/>
          <p:cNvPicPr>
            <a:picLocks noChangeAspect="1"/>
          </p:cNvPicPr>
          <p:nvPr/>
        </p:nvPicPr>
        <p:blipFill>
          <a:blip r:embed="rId3" cstate="print"/>
          <a:srcRect l="6554" t="11111" r="63655" b="61111"/>
          <a:stretch>
            <a:fillRect/>
          </a:stretch>
        </p:blipFill>
        <p:spPr bwMode="auto">
          <a:xfrm>
            <a:off x="0" y="0"/>
            <a:ext cx="533400" cy="514350"/>
          </a:xfrm>
          <a:prstGeom prst="rect">
            <a:avLst/>
          </a:prstGeom>
          <a:noFill/>
          <a:ln w="9525">
            <a:noFill/>
            <a:miter lim="800000"/>
            <a:headEnd/>
            <a:tailEnd/>
          </a:ln>
        </p:spPr>
      </p:pic>
      <p:pic>
        <p:nvPicPr>
          <p:cNvPr id="35846" name="Picture 9" descr="MEPB fin_0.tmp"/>
          <p:cNvPicPr>
            <a:picLocks noChangeAspect="1"/>
          </p:cNvPicPr>
          <p:nvPr/>
        </p:nvPicPr>
        <p:blipFill>
          <a:blip r:embed="rId4" cstate="print"/>
          <a:srcRect l="37587" t="2222" r="1588" b="55556"/>
          <a:stretch>
            <a:fillRect/>
          </a:stretch>
        </p:blipFill>
        <p:spPr bwMode="auto">
          <a:xfrm>
            <a:off x="8458200" y="0"/>
            <a:ext cx="461963" cy="590550"/>
          </a:xfrm>
          <a:prstGeom prst="rect">
            <a:avLst/>
          </a:prstGeom>
          <a:noFill/>
          <a:ln w="9525">
            <a:noFill/>
            <a:miter lim="800000"/>
            <a:headEnd/>
            <a:tailEnd/>
          </a:ln>
        </p:spPr>
      </p:pic>
      <p:graphicFrame>
        <p:nvGraphicFramePr>
          <p:cNvPr id="9" name="Table 8"/>
          <p:cNvGraphicFramePr>
            <a:graphicFrameLocks noGrp="1"/>
          </p:cNvGraphicFramePr>
          <p:nvPr>
            <p:extLst>
              <p:ext uri="{D42A27DB-BD31-4B8C-83A1-F6EECF244321}">
                <p14:modId xmlns:p14="http://schemas.microsoft.com/office/powerpoint/2010/main" val="3762287469"/>
              </p:ext>
            </p:extLst>
          </p:nvPr>
        </p:nvGraphicFramePr>
        <p:xfrm>
          <a:off x="609601" y="895351"/>
          <a:ext cx="8381998" cy="3428999"/>
        </p:xfrm>
        <a:graphic>
          <a:graphicData uri="http://schemas.openxmlformats.org/drawingml/2006/table">
            <a:tbl>
              <a:tblPr firstRow="1" bandRow="1">
                <a:tableStyleId>{5C22544A-7EE6-4342-B048-85BDC9FD1C3A}</a:tableStyleId>
              </a:tblPr>
              <a:tblGrid>
                <a:gridCol w="1234367"/>
                <a:gridCol w="925168"/>
                <a:gridCol w="932286"/>
                <a:gridCol w="569546"/>
                <a:gridCol w="962929"/>
                <a:gridCol w="940535"/>
                <a:gridCol w="548645"/>
                <a:gridCol w="744523"/>
                <a:gridCol w="838200"/>
                <a:gridCol w="685799"/>
              </a:tblGrid>
              <a:tr h="34871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pitchFamily="34" charset="0"/>
                          <a:cs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pitchFamily="34" charset="0"/>
                          <a:cs typeface="Arial" pitchFamily="34" charset="0"/>
                        </a:rPr>
                        <a:t>Y2015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pitchFamily="34" charset="0"/>
                          <a:cs typeface="Arial" pitchFamily="34" charset="0"/>
                        </a:rPr>
                        <a:t>Y2014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pitchFamily="34" charset="0"/>
                          <a:cs typeface="Arial" pitchFamily="34" charset="0"/>
                        </a:rPr>
                        <a:t>Y2013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96864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Prov.</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err="1" smtClean="0">
                          <a:ln>
                            <a:noFill/>
                          </a:ln>
                          <a:solidFill>
                            <a:schemeClr val="tx1"/>
                          </a:solidFill>
                          <a:effectLst/>
                          <a:latin typeface="Arial" pitchFamily="34" charset="0"/>
                          <a:cs typeface="Arial" pitchFamily="34" charset="0"/>
                        </a:rPr>
                        <a:t>Nbn</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Actual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 Nbn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pitchFamily="34" charset="0"/>
                          <a:cs typeface="Arial" pitchFamily="34" charset="0"/>
                        </a:rPr>
                        <a:t>Perf.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Prov.</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 </a:t>
                      </a:r>
                      <a:r>
                        <a:rPr kumimoji="0" lang="en-US" sz="1000" b="0" i="0" u="none" strike="noStrike" cap="none" normalizeH="0" baseline="0" dirty="0" err="1" smtClean="0">
                          <a:ln>
                            <a:noFill/>
                          </a:ln>
                          <a:solidFill>
                            <a:schemeClr val="tx1"/>
                          </a:solidFill>
                          <a:effectLst/>
                          <a:latin typeface="Arial" pitchFamily="34" charset="0"/>
                          <a:cs typeface="Arial" pitchFamily="34" charset="0"/>
                        </a:rPr>
                        <a:t>Nbn</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Actual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 </a:t>
                      </a:r>
                      <a:r>
                        <a:rPr kumimoji="0" lang="en-US" sz="1000" b="0" i="0" u="none" strike="noStrike" cap="none" normalizeH="0" baseline="0" dirty="0" err="1" smtClean="0">
                          <a:ln>
                            <a:noFill/>
                          </a:ln>
                          <a:solidFill>
                            <a:schemeClr val="tx1"/>
                          </a:solidFill>
                          <a:effectLst/>
                          <a:latin typeface="Arial" pitchFamily="34" charset="0"/>
                          <a:cs typeface="Arial" pitchFamily="34" charset="0"/>
                        </a:rPr>
                        <a:t>Nbn</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pitchFamily="34" charset="0"/>
                          <a:cs typeface="Arial" pitchFamily="34" charset="0"/>
                        </a:rPr>
                        <a:t>Perf.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Prov.</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 </a:t>
                      </a:r>
                      <a:r>
                        <a:rPr kumimoji="0" lang="en-US" sz="1000" b="0" i="0" u="none" strike="noStrike" cap="none" normalizeH="0" baseline="0" dirty="0" err="1" smtClean="0">
                          <a:ln>
                            <a:noFill/>
                          </a:ln>
                          <a:solidFill>
                            <a:schemeClr val="tx1"/>
                          </a:solidFill>
                          <a:effectLst/>
                          <a:latin typeface="Arial" pitchFamily="34" charset="0"/>
                          <a:cs typeface="Arial" pitchFamily="34" charset="0"/>
                        </a:rPr>
                        <a:t>Nbn</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 Actual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Jan.– June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 </a:t>
                      </a:r>
                      <a:r>
                        <a:rPr kumimoji="0" lang="en-US" sz="1000" b="0" i="0" u="none" strike="noStrike" cap="none" normalizeH="0" baseline="0" dirty="0" err="1" smtClean="0">
                          <a:ln>
                            <a:noFill/>
                          </a:ln>
                          <a:solidFill>
                            <a:schemeClr val="tx1"/>
                          </a:solidFill>
                          <a:effectLst/>
                          <a:latin typeface="Arial" pitchFamily="34" charset="0"/>
                          <a:cs typeface="Arial" pitchFamily="34" charset="0"/>
                        </a:rPr>
                        <a:t>Nbn</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pitchFamily="34" charset="0"/>
                          <a:cs typeface="Arial" pitchFamily="34" charset="0"/>
                        </a:rPr>
                        <a:t>Perf.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2306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pitchFamily="34" charset="0"/>
                          <a:cs typeface="Arial" pitchFamily="34" charset="0"/>
                        </a:rPr>
                        <a:t>C.   Federal Transfers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00" b="0" i="0" u="none" strike="noStrike" dirty="0" smtClean="0">
                          <a:solidFill>
                            <a:srgbClr val="000000"/>
                          </a:solidFill>
                          <a:latin typeface="Arial" pitchFamily="34" charset="0"/>
                          <a:cs typeface="Arial" pitchFamily="34" charset="0"/>
                        </a:rPr>
                        <a:t>63.000</a:t>
                      </a:r>
                      <a:endParaRPr lang="en-US" sz="10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57.186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91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00" b="0" i="0" u="none" strike="noStrike" dirty="0" smtClean="0">
                          <a:solidFill>
                            <a:srgbClr val="000000"/>
                          </a:solidFill>
                          <a:latin typeface="Arial" pitchFamily="34" charset="0"/>
                          <a:cs typeface="Arial" pitchFamily="34" charset="0"/>
                        </a:rPr>
                        <a:t>69.950</a:t>
                      </a:r>
                      <a:endParaRPr lang="en-US" sz="10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67.683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97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58.525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71.000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121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2306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I.  Statutory Allocation</a:t>
                      </a:r>
                      <a:endParaRPr kumimoji="0" lang="en-SG" sz="10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00" b="0" i="0" u="none" strike="noStrike" dirty="0" smtClean="0">
                          <a:solidFill>
                            <a:srgbClr val="000000"/>
                          </a:solidFill>
                          <a:latin typeface="Arial" pitchFamily="34" charset="0"/>
                          <a:cs typeface="Arial" pitchFamily="34" charset="0"/>
                        </a:rPr>
                        <a:t>27.000</a:t>
                      </a:r>
                      <a:endParaRPr lang="en-US" sz="10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20.465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76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SG" sz="1000" b="0" i="0" u="none" strike="noStrike" cap="none" normalizeH="0" baseline="0" dirty="0" smtClean="0">
                          <a:ln>
                            <a:noFill/>
                          </a:ln>
                          <a:solidFill>
                            <a:schemeClr val="tx1"/>
                          </a:solidFill>
                          <a:effectLst/>
                          <a:latin typeface="Arial" pitchFamily="34" charset="0"/>
                          <a:cs typeface="Arial" pitchFamily="34" charset="0"/>
                        </a:rPr>
                        <a:t>37.000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30.426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82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00" b="0" i="0" u="none" strike="noStrike" dirty="0" smtClean="0">
                          <a:solidFill>
                            <a:srgbClr val="000000"/>
                          </a:solidFill>
                          <a:latin typeface="Arial" pitchFamily="34" charset="0"/>
                          <a:cs typeface="Arial" pitchFamily="34" charset="0"/>
                        </a:rPr>
                        <a:t>29.500</a:t>
                      </a:r>
                      <a:endParaRPr lang="en-US" sz="10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Calibri" pitchFamily="34" charset="0"/>
                          <a:cs typeface="Arial" pitchFamily="34" charset="0"/>
                        </a:rPr>
                        <a:t>36.731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Calibri" pitchFamily="34" charset="0"/>
                          <a:cs typeface="Arial" pitchFamily="34" charset="0"/>
                        </a:rPr>
                        <a:t>125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2306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II. Value Added Tax</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00" b="0" i="0" u="none" strike="noStrike" dirty="0" smtClean="0">
                          <a:solidFill>
                            <a:srgbClr val="000000"/>
                          </a:solidFill>
                          <a:latin typeface="Arial" pitchFamily="34" charset="0"/>
                          <a:cs typeface="Arial" pitchFamily="34" charset="0"/>
                        </a:rPr>
                        <a:t>36.000</a:t>
                      </a:r>
                      <a:endParaRPr lang="en-US" sz="10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36.721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102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SG" sz="1000" b="0" i="0" u="none" strike="noStrike" cap="none" normalizeH="0" baseline="0" dirty="0" smtClean="0">
                          <a:ln>
                            <a:noFill/>
                          </a:ln>
                          <a:solidFill>
                            <a:schemeClr val="tx1"/>
                          </a:solidFill>
                          <a:effectLst/>
                          <a:latin typeface="Arial" pitchFamily="34" charset="0"/>
                          <a:cs typeface="Arial" pitchFamily="34" charset="0"/>
                        </a:rPr>
                        <a:t>32.500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37.437</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115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00" b="0" i="0" u="none" strike="noStrike" dirty="0" smtClean="0">
                          <a:solidFill>
                            <a:srgbClr val="000000"/>
                          </a:solidFill>
                          <a:latin typeface="Arial" pitchFamily="34" charset="0"/>
                          <a:cs typeface="Arial" pitchFamily="34" charset="0"/>
                        </a:rPr>
                        <a:t>29.000</a:t>
                      </a:r>
                      <a:endParaRPr lang="en-US" sz="10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Calibri" pitchFamily="34" charset="0"/>
                          <a:cs typeface="Arial" pitchFamily="34" charset="0"/>
                        </a:rPr>
                        <a:t>32.684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Calibri" pitchFamily="34" charset="0"/>
                          <a:cs typeface="Arial" pitchFamily="34" charset="0"/>
                        </a:rPr>
                        <a:t>113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42441">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000" b="0" i="0" u="none" strike="noStrike" cap="none" normalizeH="0" baseline="0" dirty="0" smtClean="0">
                          <a:ln>
                            <a:noFill/>
                          </a:ln>
                          <a:solidFill>
                            <a:schemeClr val="tx1"/>
                          </a:solidFill>
                          <a:effectLst/>
                          <a:latin typeface="Arial" pitchFamily="34" charset="0"/>
                          <a:cs typeface="Arial" pitchFamily="34" charset="0"/>
                        </a:rPr>
                        <a:t>III Extra Ordinary Income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00" b="0" i="0" u="none" strike="noStrike" dirty="0" smtClean="0">
                          <a:solidFill>
                            <a:srgbClr val="000000"/>
                          </a:solidFill>
                          <a:latin typeface="Arial" pitchFamily="34" charset="0"/>
                          <a:cs typeface="Arial" pitchFamily="34" charset="0"/>
                        </a:rPr>
                        <a:t>-</a:t>
                      </a:r>
                      <a:endParaRPr lang="en-US" sz="10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00" dirty="0" smtClean="0">
                          <a:latin typeface="Arial" pitchFamily="34" charset="0"/>
                          <a:cs typeface="Arial" pitchFamily="34" charset="0"/>
                        </a:rPr>
                        <a:t>-</a:t>
                      </a:r>
                      <a:endParaRPr lang="en-US" sz="1000" dirty="0">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00" dirty="0" smtClean="0">
                          <a:latin typeface="Arial" pitchFamily="34" charset="0"/>
                          <a:cs typeface="Arial" pitchFamily="34" charset="0"/>
                        </a:rPr>
                        <a:t>-</a:t>
                      </a:r>
                      <a:endParaRPr lang="en-US" sz="1000" dirty="0">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0.150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00" dirty="0" smtClean="0">
                          <a:latin typeface="Arial" pitchFamily="34" charset="0"/>
                          <a:cs typeface="Arial" pitchFamily="34" charset="0"/>
                        </a:rPr>
                        <a:t>-</a:t>
                      </a:r>
                      <a:endParaRPr lang="en-US" sz="1000" dirty="0">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00" dirty="0" smtClean="0">
                          <a:latin typeface="Arial" pitchFamily="34" charset="0"/>
                          <a:cs typeface="Arial" pitchFamily="34" charset="0"/>
                        </a:rPr>
                        <a:t>-</a:t>
                      </a:r>
                      <a:endParaRPr lang="en-US" sz="1000" dirty="0">
                        <a:latin typeface="Arial" pitchFamily="34" charset="0"/>
                        <a:cs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000" b="0" i="0" u="none" strike="noStrike" dirty="0" smtClean="0">
                          <a:solidFill>
                            <a:srgbClr val="000000"/>
                          </a:solidFill>
                          <a:latin typeface="Arial" pitchFamily="34" charset="0"/>
                          <a:cs typeface="Arial" pitchFamily="34" charset="0"/>
                        </a:rPr>
                        <a:t>0.125</a:t>
                      </a:r>
                      <a:endParaRPr lang="en-US" sz="10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Calibri" pitchFamily="34" charset="0"/>
                          <a:cs typeface="Arial" pitchFamily="34" charset="0"/>
                        </a:rPr>
                        <a:t>1.585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Calibri" pitchFamily="34" charset="0"/>
                          <a:cs typeface="Arial" pitchFamily="34" charset="0"/>
                        </a:rPr>
                        <a:t>1,268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7" name="Slide Number Placeholder 6"/>
          <p:cNvSpPr>
            <a:spLocks noGrp="1"/>
          </p:cNvSpPr>
          <p:nvPr>
            <p:ph type="sldNum" sz="quarter" idx="12"/>
          </p:nvPr>
        </p:nvSpPr>
        <p:spPr/>
        <p:txBody>
          <a:bodyPr/>
          <a:lstStyle/>
          <a:p>
            <a:pPr>
              <a:defRPr/>
            </a:pPr>
            <a:fld id="{9B36653D-785B-486C-A4E5-0689D472AF01}" type="slidenum">
              <a:rPr lang="en-US" smtClean="0"/>
              <a:pPr>
                <a:defRPr/>
              </a:pPr>
              <a:t>20</a:t>
            </a:fld>
            <a:endParaRPr lang="en-US" dirty="0"/>
          </a:p>
        </p:txBody>
      </p:sp>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838200" y="133351"/>
            <a:ext cx="7239000" cy="609600"/>
          </a:xfrm>
        </p:spPr>
        <p:txBody>
          <a:bodyPr/>
          <a:lstStyle/>
          <a:p>
            <a:pPr algn="ctr" eaLnBrk="1" hangingPunct="1"/>
            <a:r>
              <a:rPr lang="en-US" sz="2800" b="1" dirty="0" smtClean="0">
                <a:solidFill>
                  <a:srgbClr val="002060"/>
                </a:solidFill>
                <a:latin typeface="Arial Narrow" pitchFamily="34" charset="0"/>
                <a:cs typeface="Aharoni" pitchFamily="2" charset="-79"/>
              </a:rPr>
              <a:t>Half-Year 2015 Revenue Appraisal</a:t>
            </a:r>
            <a:endParaRPr lang="en-US" sz="2800" b="1" dirty="0" smtClean="0">
              <a:solidFill>
                <a:srgbClr val="002060"/>
              </a:solidFill>
            </a:endParaRPr>
          </a:p>
        </p:txBody>
      </p:sp>
      <p:sp>
        <p:nvSpPr>
          <p:cNvPr id="36867" name="Footer Placeholder 4"/>
          <p:cNvSpPr>
            <a:spLocks noGrp="1"/>
          </p:cNvSpPr>
          <p:nvPr>
            <p:ph type="ftr" sz="quarter" idx="11"/>
          </p:nvPr>
        </p:nvSpPr>
        <p:spPr bwMode="auto">
          <a:xfrm>
            <a:off x="228600" y="4781550"/>
            <a:ext cx="6934200" cy="1524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sp>
        <p:nvSpPr>
          <p:cNvPr id="36869" name="Rectangle 3"/>
          <p:cNvSpPr>
            <a:spLocks noGrp="1" noChangeArrowheads="1"/>
          </p:cNvSpPr>
          <p:nvPr>
            <p:ph sz="quarter" idx="1"/>
          </p:nvPr>
        </p:nvSpPr>
        <p:spPr>
          <a:xfrm>
            <a:off x="381000" y="514350"/>
            <a:ext cx="8534400" cy="4191000"/>
          </a:xfrm>
        </p:spPr>
        <p:txBody>
          <a:bodyPr/>
          <a:lstStyle/>
          <a:p>
            <a:pPr algn="just" eaLnBrk="1" hangingPunct="1">
              <a:buFont typeface="Wingdings" pitchFamily="2" charset="2"/>
              <a:buChar char="v"/>
            </a:pPr>
            <a:endParaRPr lang="en-US" sz="700" b="1" dirty="0" smtClean="0">
              <a:solidFill>
                <a:srgbClr val="000000"/>
              </a:solidFill>
            </a:endParaRPr>
          </a:p>
          <a:p>
            <a:pPr algn="just" eaLnBrk="1" hangingPunct="1">
              <a:buFont typeface="Wingdings" pitchFamily="2" charset="2"/>
              <a:buChar char="v"/>
            </a:pPr>
            <a:r>
              <a:rPr lang="en-US" sz="2000" dirty="0" smtClean="0">
                <a:solidFill>
                  <a:srgbClr val="000000"/>
                </a:solidFill>
              </a:rPr>
              <a:t>Total Revenue (TR) performed N188.411bn/77% of target compared to </a:t>
            </a:r>
            <a:r>
              <a:rPr lang="en-US" sz="2000" b="1" dirty="0" smtClean="0"/>
              <a:t>N217.272bn/89%</a:t>
            </a:r>
            <a:r>
              <a:rPr lang="en-US" sz="2000" dirty="0" smtClean="0">
                <a:solidFill>
                  <a:srgbClr val="000000"/>
                </a:solidFill>
              </a:rPr>
              <a:t> for Y2014; N28.861bn less in absolute terms due to </a:t>
            </a:r>
            <a:r>
              <a:rPr lang="yo-NG" sz="2000" dirty="0" smtClean="0">
                <a:solidFill>
                  <a:srgbClr val="000000"/>
                </a:solidFill>
              </a:rPr>
              <a:t>low enforcement by major Revenue generating Agencies</a:t>
            </a:r>
            <a:endParaRPr lang="en-US" sz="2000" dirty="0" smtClean="0">
              <a:solidFill>
                <a:srgbClr val="000000"/>
              </a:solidFill>
            </a:endParaRPr>
          </a:p>
          <a:p>
            <a:pPr algn="just" eaLnBrk="1" hangingPunct="1">
              <a:buFont typeface="Wingdings" pitchFamily="2" charset="2"/>
              <a:buChar char="v"/>
            </a:pPr>
            <a:r>
              <a:rPr lang="en-US" sz="2000" dirty="0" smtClean="0">
                <a:solidFill>
                  <a:srgbClr val="000000"/>
                </a:solidFill>
              </a:rPr>
              <a:t>LIRS performance of N116.097bn/83% accounted for 91% of the IGR and 62% of the TR, compared to </a:t>
            </a:r>
            <a:r>
              <a:rPr lang="en-US" sz="2000" dirty="0" smtClean="0"/>
              <a:t>N111.387bn/84%,  accounted for 75% of the IGR and 51% of the TR </a:t>
            </a:r>
            <a:r>
              <a:rPr lang="en-US" sz="2000" dirty="0" smtClean="0">
                <a:solidFill>
                  <a:srgbClr val="000000"/>
                </a:solidFill>
              </a:rPr>
              <a:t>in Y2014;  </a:t>
            </a:r>
            <a:r>
              <a:rPr lang="en-US" sz="2000" u="sng" dirty="0" smtClean="0">
                <a:solidFill>
                  <a:srgbClr val="000000"/>
                </a:solidFill>
              </a:rPr>
              <a:t>N4.710bn</a:t>
            </a:r>
            <a:r>
              <a:rPr lang="en-US" sz="2000" dirty="0" smtClean="0">
                <a:solidFill>
                  <a:srgbClr val="000000"/>
                </a:solidFill>
              </a:rPr>
              <a:t> more in absolute terms</a:t>
            </a:r>
            <a:endParaRPr lang="yo-NG" sz="2000" dirty="0" smtClean="0">
              <a:solidFill>
                <a:srgbClr val="000000"/>
              </a:solidFill>
            </a:endParaRPr>
          </a:p>
          <a:p>
            <a:pPr eaLnBrk="1" hangingPunct="1">
              <a:buFont typeface="Wingdings" pitchFamily="2" charset="2"/>
              <a:buChar char="v"/>
            </a:pPr>
            <a:r>
              <a:rPr lang="en-US" sz="2000" dirty="0" smtClean="0">
                <a:solidFill>
                  <a:srgbClr val="000000"/>
                </a:solidFill>
              </a:rPr>
              <a:t>LIRS performance only dropped by 1% indicating that the drastic reduction in Revenue is traceable to other major revenue generating agencies</a:t>
            </a:r>
            <a:r>
              <a:rPr lang="yo-NG" sz="2000" dirty="0" smtClean="0">
                <a:solidFill>
                  <a:srgbClr val="000000"/>
                </a:solidFill>
              </a:rPr>
              <a:t>. </a:t>
            </a:r>
            <a:endParaRPr lang="en-US" sz="2000" dirty="0" smtClean="0">
              <a:solidFill>
                <a:srgbClr val="000000"/>
              </a:solidFill>
            </a:endParaRPr>
          </a:p>
          <a:p>
            <a:pPr lvl="0" eaLnBrk="1" hangingPunct="1">
              <a:buFont typeface="Wingdings" pitchFamily="2" charset="2"/>
              <a:buChar char="v"/>
            </a:pPr>
            <a:r>
              <a:rPr lang="en-US" sz="2000" dirty="0" smtClean="0"/>
              <a:t>Cumulative Capital Receipts performed at </a:t>
            </a:r>
            <a:r>
              <a:rPr lang="en-US" sz="2000" dirty="0" smtClean="0">
                <a:solidFill>
                  <a:srgbClr val="000000"/>
                </a:solidFill>
              </a:rPr>
              <a:t>N3.208bn/31%</a:t>
            </a:r>
            <a:r>
              <a:rPr lang="en-US" sz="2000" dirty="0" smtClean="0"/>
              <a:t>, compared to same period in Y2014 which was N17.793bn/153%; </a:t>
            </a:r>
            <a:r>
              <a:rPr lang="yo-NG" sz="2000" dirty="0" smtClean="0"/>
              <a:t>(due to the</a:t>
            </a:r>
            <a:r>
              <a:rPr lang="en-US" sz="2000" dirty="0" smtClean="0"/>
              <a:t> inflow</a:t>
            </a:r>
            <a:r>
              <a:rPr lang="yo-NG" sz="2000" dirty="0" smtClean="0"/>
              <a:t> of  </a:t>
            </a:r>
            <a:r>
              <a:rPr lang="yo-NG" sz="2000" dirty="0"/>
              <a:t>payment </a:t>
            </a:r>
            <a:r>
              <a:rPr lang="yo-NG" sz="2000" dirty="0" smtClean="0"/>
              <a:t> </a:t>
            </a:r>
            <a:r>
              <a:rPr lang="yo-NG" sz="2000" dirty="0"/>
              <a:t>for LTZ infrastructure development</a:t>
            </a:r>
            <a:r>
              <a:rPr lang="yo-NG" sz="2000" dirty="0" smtClean="0"/>
              <a:t> in Q1</a:t>
            </a:r>
            <a:r>
              <a:rPr lang="en-US" sz="2000" dirty="0" smtClean="0"/>
              <a:t>/</a:t>
            </a:r>
            <a:r>
              <a:rPr lang="yo-NG" sz="2000" dirty="0" smtClean="0"/>
              <a:t> Y2014).</a:t>
            </a:r>
            <a:endParaRPr lang="en-US" sz="2000" dirty="0" smtClean="0"/>
          </a:p>
          <a:p>
            <a:pPr eaLnBrk="1" hangingPunct="1">
              <a:buFont typeface="Wingdings" pitchFamily="2" charset="2"/>
              <a:buChar char="v"/>
            </a:pPr>
            <a:endParaRPr lang="en-US" sz="2000" b="1" dirty="0" smtClean="0">
              <a:solidFill>
                <a:srgbClr val="000000"/>
              </a:solidFill>
            </a:endParaRPr>
          </a:p>
          <a:p>
            <a:pPr eaLnBrk="1" hangingPunct="1">
              <a:buFont typeface="Wingdings" pitchFamily="2" charset="2"/>
              <a:buChar char="v"/>
            </a:pPr>
            <a:endParaRPr lang="en-US" sz="2000" b="1" dirty="0" smtClean="0">
              <a:solidFill>
                <a:srgbClr val="000000"/>
              </a:solidFill>
            </a:endParaRPr>
          </a:p>
          <a:p>
            <a:pPr eaLnBrk="1" hangingPunct="1">
              <a:buFont typeface="Wingdings" pitchFamily="2" charset="2"/>
              <a:buChar char="v"/>
            </a:pPr>
            <a:endParaRPr lang="en-US" sz="2000" b="1" dirty="0" smtClean="0">
              <a:solidFill>
                <a:srgbClr val="000000"/>
              </a:solidFill>
            </a:endParaRPr>
          </a:p>
        </p:txBody>
      </p:sp>
      <p:pic>
        <p:nvPicPr>
          <p:cNvPr id="36870" name="Picture 7" descr="MEPB fin_0.tmp"/>
          <p:cNvPicPr>
            <a:picLocks noChangeAspect="1"/>
          </p:cNvPicPr>
          <p:nvPr/>
        </p:nvPicPr>
        <p:blipFill>
          <a:blip r:embed="rId3" cstate="print"/>
          <a:srcRect l="6554" t="11111" r="63655" b="61111"/>
          <a:stretch>
            <a:fillRect/>
          </a:stretch>
        </p:blipFill>
        <p:spPr bwMode="auto">
          <a:xfrm>
            <a:off x="152400" y="133350"/>
            <a:ext cx="804863" cy="533400"/>
          </a:xfrm>
          <a:prstGeom prst="rect">
            <a:avLst/>
          </a:prstGeom>
          <a:noFill/>
          <a:ln w="9525">
            <a:noFill/>
            <a:miter lim="800000"/>
            <a:headEnd/>
            <a:tailEnd/>
          </a:ln>
        </p:spPr>
      </p:pic>
      <p:pic>
        <p:nvPicPr>
          <p:cNvPr id="36871" name="Picture 9" descr="MEPB fin_0.tmp"/>
          <p:cNvPicPr>
            <a:picLocks noChangeAspect="1"/>
          </p:cNvPicPr>
          <p:nvPr/>
        </p:nvPicPr>
        <p:blipFill>
          <a:blip r:embed="rId4" cstate="print"/>
          <a:srcRect l="37587" t="2222" r="1588" b="55556"/>
          <a:stretch>
            <a:fillRect/>
          </a:stretch>
        </p:blipFill>
        <p:spPr bwMode="auto">
          <a:xfrm>
            <a:off x="8077200" y="133350"/>
            <a:ext cx="919163" cy="533400"/>
          </a:xfrm>
          <a:prstGeom prst="rect">
            <a:avLst/>
          </a:prstGeom>
          <a:noFill/>
          <a:ln w="9525">
            <a:noFill/>
            <a:miter lim="800000"/>
            <a:headEnd/>
            <a:tailEnd/>
          </a:ln>
        </p:spPr>
      </p:pic>
      <p:sp>
        <p:nvSpPr>
          <p:cNvPr id="7" name="Slide Number Placeholder 6"/>
          <p:cNvSpPr>
            <a:spLocks noGrp="1"/>
          </p:cNvSpPr>
          <p:nvPr>
            <p:ph type="sldNum" sz="quarter" idx="12"/>
          </p:nvPr>
        </p:nvSpPr>
        <p:spPr>
          <a:xfrm>
            <a:off x="8458200" y="4629150"/>
            <a:ext cx="457200" cy="342900"/>
          </a:xfrm>
        </p:spPr>
        <p:txBody>
          <a:bodyPr/>
          <a:lstStyle/>
          <a:p>
            <a:pPr>
              <a:defRPr/>
            </a:pPr>
            <a:fld id="{9B36653D-785B-486C-A4E5-0689D472AF01}" type="slidenum">
              <a:rPr lang="en-US" smtClean="0"/>
              <a:pPr>
                <a:defRPr/>
              </a:pPr>
              <a:t>21</a:t>
            </a:fld>
            <a:endParaRPr lang="en-US" dirty="0"/>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6375"/>
            <a:ext cx="7772400" cy="460375"/>
          </a:xfrm>
        </p:spPr>
        <p:txBody>
          <a:bodyPr/>
          <a:lstStyle/>
          <a:p>
            <a:r>
              <a:rPr lang="en-US" sz="2400" b="1" dirty="0" smtClean="0">
                <a:solidFill>
                  <a:srgbClr val="002060"/>
                </a:solidFill>
                <a:latin typeface="Arial Narrow" pitchFamily="34" charset="0"/>
                <a:cs typeface="Aharoni" pitchFamily="2" charset="-79"/>
              </a:rPr>
              <a:t>          Half-Year 2015 Revenue Appraisal……2/</a:t>
            </a:r>
            <a:r>
              <a:rPr lang="en-US" sz="2800" b="1" dirty="0" smtClean="0">
                <a:solidFill>
                  <a:srgbClr val="002060"/>
                </a:solidFill>
                <a:latin typeface="Arial Narrow" pitchFamily="34" charset="0"/>
                <a:cs typeface="Aharoni" pitchFamily="2" charset="-79"/>
              </a:rPr>
              <a:t> </a:t>
            </a:r>
            <a:endParaRPr lang="en-US" sz="2800" dirty="0">
              <a:latin typeface="Arial" pitchFamily="34" charset="0"/>
              <a:cs typeface="Arial" pitchFamily="34" charset="0"/>
            </a:endParaRPr>
          </a:p>
        </p:txBody>
      </p:sp>
      <p:sp>
        <p:nvSpPr>
          <p:cNvPr id="3" name="Content Placeholder 2"/>
          <p:cNvSpPr>
            <a:spLocks noGrp="1"/>
          </p:cNvSpPr>
          <p:nvPr>
            <p:ph sz="quarter" idx="1"/>
          </p:nvPr>
        </p:nvSpPr>
        <p:spPr>
          <a:xfrm>
            <a:off x="381000" y="742950"/>
            <a:ext cx="8534400" cy="3771900"/>
          </a:xfrm>
        </p:spPr>
        <p:txBody>
          <a:bodyPr/>
          <a:lstStyle/>
          <a:p>
            <a:pPr eaLnBrk="1" hangingPunct="1">
              <a:lnSpc>
                <a:spcPct val="150000"/>
              </a:lnSpc>
              <a:buFont typeface="Wingdings" pitchFamily="2" charset="2"/>
              <a:buChar char="v"/>
            </a:pPr>
            <a:r>
              <a:rPr lang="en-US" sz="1800" b="1" dirty="0" smtClean="0">
                <a:solidFill>
                  <a:srgbClr val="000000"/>
                </a:solidFill>
              </a:rPr>
              <a:t>Federal Transfers contributed N57.186bn</a:t>
            </a:r>
            <a:r>
              <a:rPr lang="en-US" sz="1800" b="1" dirty="0" smtClean="0">
                <a:solidFill>
                  <a:srgbClr val="C00000"/>
                </a:solidFill>
              </a:rPr>
              <a:t>, </a:t>
            </a:r>
            <a:r>
              <a:rPr lang="en-US" sz="1800" b="1" dirty="0" smtClean="0"/>
              <a:t>representing 30% </a:t>
            </a:r>
            <a:r>
              <a:rPr lang="en-US" sz="1800" b="1" dirty="0" smtClean="0">
                <a:solidFill>
                  <a:srgbClr val="000000"/>
                </a:solidFill>
              </a:rPr>
              <a:t>of the TR;  Statutory Allocation (SA) performed at N20.465bn/76% , and  VAT at N36.721bn/102% of provision</a:t>
            </a:r>
          </a:p>
          <a:p>
            <a:pPr lvl="0" eaLnBrk="1" hangingPunct="1">
              <a:lnSpc>
                <a:spcPct val="150000"/>
              </a:lnSpc>
              <a:buFont typeface="Wingdings" pitchFamily="2" charset="2"/>
              <a:buChar char="v"/>
            </a:pPr>
            <a:r>
              <a:rPr lang="en-US" sz="1800" b="1" dirty="0" smtClean="0">
                <a:solidFill>
                  <a:srgbClr val="000000"/>
                </a:solidFill>
              </a:rPr>
              <a:t>SA performance at N20.465bn/76% is N9.780bn lower than the same period last year which was N30.246</a:t>
            </a:r>
            <a:r>
              <a:rPr lang="en-US" sz="1800" b="1" dirty="0" smtClean="0">
                <a:cs typeface="Arial" pitchFamily="34" charset="0"/>
              </a:rPr>
              <a:t>bn, indicating </a:t>
            </a:r>
            <a:r>
              <a:rPr lang="en-US" sz="1800" b="1" dirty="0" smtClean="0">
                <a:solidFill>
                  <a:srgbClr val="000000"/>
                </a:solidFill>
              </a:rPr>
              <a:t>the worrisome </a:t>
            </a:r>
            <a:r>
              <a:rPr lang="yo-NG" sz="1800" b="1" dirty="0" smtClean="0">
                <a:solidFill>
                  <a:srgbClr val="000000"/>
                </a:solidFill>
              </a:rPr>
              <a:t>and </a:t>
            </a:r>
            <a:r>
              <a:rPr lang="en-US" sz="1800" b="1" dirty="0" smtClean="0">
                <a:solidFill>
                  <a:srgbClr val="000000"/>
                </a:solidFill>
              </a:rPr>
              <a:t>continuous trend of declining Federation Revenues/Allocations ; </a:t>
            </a:r>
          </a:p>
          <a:p>
            <a:pPr lvl="0" eaLnBrk="1" hangingPunct="1">
              <a:lnSpc>
                <a:spcPct val="150000"/>
              </a:lnSpc>
              <a:buFont typeface="Wingdings" pitchFamily="2" charset="2"/>
              <a:buChar char="v"/>
            </a:pPr>
            <a:r>
              <a:rPr lang="en-US" sz="1800" b="1" dirty="0" smtClean="0">
                <a:solidFill>
                  <a:srgbClr val="000000"/>
                </a:solidFill>
              </a:rPr>
              <a:t>Strong VAT performance however mitigated the weak SA performance.</a:t>
            </a:r>
          </a:p>
        </p:txBody>
      </p:sp>
      <p:sp>
        <p:nvSpPr>
          <p:cNvPr id="4" name="Footer Placeholder 3"/>
          <p:cNvSpPr>
            <a:spLocks noGrp="1"/>
          </p:cNvSpPr>
          <p:nvPr>
            <p:ph type="ftr" sz="quarter" idx="11"/>
          </p:nvPr>
        </p:nvSpPr>
        <p:spPr>
          <a:xfrm>
            <a:off x="914400" y="4781550"/>
            <a:ext cx="5105400" cy="190500"/>
          </a:xfrm>
        </p:spPr>
        <p:txBody>
          <a:bodyPr/>
          <a:lstStyle/>
          <a:p>
            <a:pPr>
              <a:defRPr/>
            </a:pPr>
            <a:r>
              <a:rPr lang="en-US" sz="1200" dirty="0" smtClean="0"/>
              <a:t>MEPB:Q2/Half Year Y2015 Budget Performance Appraisal</a:t>
            </a:r>
            <a:endParaRPr lang="en-US" sz="1200" dirty="0"/>
          </a:p>
        </p:txBody>
      </p:sp>
      <p:pic>
        <p:nvPicPr>
          <p:cNvPr id="6"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7" name="Picture 9" descr="MEPB fin_0.tmp"/>
          <p:cNvPicPr>
            <a:picLocks noChangeAspect="1"/>
          </p:cNvPicPr>
          <p:nvPr/>
        </p:nvPicPr>
        <p:blipFill>
          <a:blip r:embed="rId4" cstate="print"/>
          <a:srcRect l="37587" t="2222" r="1588" b="55556"/>
          <a:stretch>
            <a:fillRect/>
          </a:stretch>
        </p:blipFill>
        <p:spPr bwMode="auto">
          <a:xfrm>
            <a:off x="8329134" y="361949"/>
            <a:ext cx="586265" cy="448815"/>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9B36653D-785B-486C-A4E5-0689D472AF01}" type="slidenum">
              <a:rPr lang="en-US" smtClean="0"/>
              <a:pPr>
                <a:defRPr/>
              </a:pPr>
              <a:t>22</a:t>
            </a:fld>
            <a:endParaRPr lang="en-US" dirty="0"/>
          </a:p>
        </p:txBody>
      </p:sp>
    </p:spTree>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1143000" y="206375"/>
            <a:ext cx="6477000" cy="612775"/>
          </a:xfrm>
        </p:spPr>
        <p:txBody>
          <a:bodyPr>
            <a:normAutofit fontScale="90000"/>
          </a:bodyPr>
          <a:lstStyle/>
          <a:p>
            <a:pPr eaLnBrk="1" fontAlgn="auto" hangingPunct="1">
              <a:spcAft>
                <a:spcPts val="0"/>
              </a:spcAft>
              <a:defRPr/>
            </a:pPr>
            <a:r>
              <a:rPr lang="en-GB" sz="3600" dirty="0" smtClean="0"/>
              <a:t> </a:t>
            </a:r>
            <a:r>
              <a:rPr lang="en-US" sz="2200" b="1" dirty="0" smtClean="0">
                <a:solidFill>
                  <a:srgbClr val="002060"/>
                </a:solidFill>
                <a:cs typeface="Aharoni"/>
              </a:rPr>
              <a:t>P</a:t>
            </a:r>
            <a:r>
              <a:rPr lang="en-US" sz="2200" b="1" dirty="0" smtClean="0">
                <a:solidFill>
                  <a:srgbClr val="002060"/>
                </a:solidFill>
                <a:latin typeface="Aharoni"/>
                <a:ea typeface="Aharoni"/>
                <a:cs typeface="Aharoni"/>
              </a:rPr>
              <a:t>erformance of Y</a:t>
            </a:r>
            <a:r>
              <a:rPr lang="en-US" sz="2700" b="1" dirty="0" smtClean="0">
                <a:solidFill>
                  <a:srgbClr val="002060"/>
                </a:solidFill>
                <a:latin typeface="Aharoni"/>
                <a:ea typeface="Aharoni"/>
                <a:cs typeface="Aharoni"/>
              </a:rPr>
              <a:t>2015</a:t>
            </a:r>
            <a:r>
              <a:rPr lang="en-US" sz="2200" b="1" dirty="0" smtClean="0">
                <a:solidFill>
                  <a:srgbClr val="002060"/>
                </a:solidFill>
                <a:latin typeface="Aharoni"/>
                <a:ea typeface="Aharoni"/>
                <a:cs typeface="Aharoni"/>
              </a:rPr>
              <a:t> Capital Receipts (Jan–June)</a:t>
            </a:r>
            <a:endParaRPr lang="en-GB" sz="2400" b="1" dirty="0" smtClean="0"/>
          </a:p>
        </p:txBody>
      </p:sp>
      <p:sp>
        <p:nvSpPr>
          <p:cNvPr id="43011" name="Footer Placeholder 4"/>
          <p:cNvSpPr>
            <a:spLocks noGrp="1"/>
          </p:cNvSpPr>
          <p:nvPr>
            <p:ph type="ftr" sz="quarter" idx="11"/>
          </p:nvPr>
        </p:nvSpPr>
        <p:spPr bwMode="auto">
          <a:xfrm>
            <a:off x="685800" y="4781550"/>
            <a:ext cx="8229600" cy="762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graphicFrame>
        <p:nvGraphicFramePr>
          <p:cNvPr id="9" name="Content Placeholder 8"/>
          <p:cNvGraphicFramePr>
            <a:graphicFrameLocks noGrp="1"/>
          </p:cNvGraphicFramePr>
          <p:nvPr>
            <p:ph sz="quarter" idx="1"/>
            <p:extLst>
              <p:ext uri="{D42A27DB-BD31-4B8C-83A1-F6EECF244321}">
                <p14:modId xmlns:p14="http://schemas.microsoft.com/office/powerpoint/2010/main" val="194412980"/>
              </p:ext>
            </p:extLst>
          </p:nvPr>
        </p:nvGraphicFramePr>
        <p:xfrm>
          <a:off x="838200" y="971550"/>
          <a:ext cx="7924800" cy="3352801"/>
        </p:xfrm>
        <a:graphic>
          <a:graphicData uri="http://schemas.openxmlformats.org/drawingml/2006/table">
            <a:tbl>
              <a:tblPr firstRow="1" bandRow="1">
                <a:tableStyleId>{5C22544A-7EE6-4342-B048-85BDC9FD1C3A}</a:tableStyleId>
              </a:tblPr>
              <a:tblGrid>
                <a:gridCol w="1981200"/>
                <a:gridCol w="1981200"/>
                <a:gridCol w="1828800"/>
                <a:gridCol w="2133600"/>
              </a:tblGrid>
              <a:tr h="871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Details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Provision</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N (billion)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N (billion)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Performance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519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cs typeface="Arial" pitchFamily="34" charset="0"/>
                        </a:rPr>
                        <a:t>Grants (Donor Agencies)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600" b="0" i="0" u="none" strike="noStrike" dirty="0" smtClean="0">
                          <a:solidFill>
                            <a:srgbClr val="000000"/>
                          </a:solidFill>
                          <a:latin typeface="Arial" pitchFamily="34" charset="0"/>
                          <a:cs typeface="Arial" pitchFamily="34" charset="0"/>
                        </a:rPr>
                        <a:t>3.548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cs typeface="Arial" pitchFamily="34" charset="0"/>
                        </a:rPr>
                        <a:t>0.009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cs typeface="Arial" pitchFamily="34" charset="0"/>
                        </a:rPr>
                        <a:t>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519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cs typeface="Arial" pitchFamily="34" charset="0"/>
                        </a:rPr>
                        <a:t>Other Capital Receipts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rgbClr val="000000"/>
                          </a:solidFill>
                          <a:latin typeface="Arial" pitchFamily="34" charset="0"/>
                          <a:cs typeface="Arial" pitchFamily="34" charset="0"/>
                        </a:rPr>
                        <a:t>6.940</a:t>
                      </a:r>
                      <a:endParaRPr lang="en-US" sz="16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cs typeface="Arial" pitchFamily="34" charset="0"/>
                        </a:rPr>
                        <a:t>3.199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cs typeface="Arial" pitchFamily="34" charset="0"/>
                        </a:rPr>
                        <a:t>46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778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rgbClr val="262626"/>
                          </a:solidFill>
                          <a:effectLst/>
                          <a:latin typeface="Arial" pitchFamily="34" charset="0"/>
                          <a:cs typeface="Arial" pitchFamily="34" charset="0"/>
                        </a:rPr>
                        <a:t>Total Capital Receipts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600" b="0" i="0" u="none" strike="noStrike" dirty="0" smtClean="0">
                          <a:solidFill>
                            <a:srgbClr val="000000"/>
                          </a:solidFill>
                          <a:latin typeface="Arial" pitchFamily="34" charset="0"/>
                          <a:cs typeface="Arial" pitchFamily="34" charset="0"/>
                        </a:rPr>
                        <a:t>10.488</a:t>
                      </a:r>
                      <a:endParaRPr lang="en-US" sz="16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3.208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31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43045"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43046" name="Picture 9" descr="MEPB fin_0.tmp"/>
          <p:cNvPicPr>
            <a:picLocks noChangeAspect="1"/>
          </p:cNvPicPr>
          <p:nvPr/>
        </p:nvPicPr>
        <p:blipFill>
          <a:blip r:embed="rId4" cstate="print"/>
          <a:srcRect l="37587" t="2222" r="1588" b="55556"/>
          <a:stretch>
            <a:fillRect/>
          </a:stretch>
        </p:blipFill>
        <p:spPr bwMode="auto">
          <a:xfrm>
            <a:off x="7620000" y="133350"/>
            <a:ext cx="1376363" cy="7620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9B36653D-785B-486C-A4E5-0689D472AF01}" type="slidenum">
              <a:rPr lang="en-US" smtClean="0"/>
              <a:pPr>
                <a:defRPr/>
              </a:pPr>
              <a:t>23</a:t>
            </a:fld>
            <a:endParaRPr lang="en-US" dirty="0"/>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914400" y="209550"/>
            <a:ext cx="7086600" cy="612775"/>
          </a:xfrm>
        </p:spPr>
        <p:txBody>
          <a:bodyPr>
            <a:normAutofit fontScale="90000"/>
          </a:bodyPr>
          <a:lstStyle/>
          <a:p>
            <a:pPr algn="ctr" eaLnBrk="1" fontAlgn="auto" hangingPunct="1">
              <a:spcAft>
                <a:spcPts val="0"/>
              </a:spcAft>
              <a:defRPr/>
            </a:pPr>
            <a:r>
              <a:rPr lang="en-GB" sz="3600" dirty="0" smtClean="0"/>
              <a:t> </a:t>
            </a:r>
            <a:r>
              <a:rPr lang="en-GB" sz="2000" b="1" dirty="0" smtClean="0">
                <a:latin typeface="Calibri" pitchFamily="34" charset="0"/>
              </a:rPr>
              <a:t>Half-Year</a:t>
            </a:r>
            <a:r>
              <a:rPr lang="en-GB" sz="3600" dirty="0" smtClean="0"/>
              <a:t> </a:t>
            </a:r>
            <a:r>
              <a:rPr lang="en-US" sz="2000" b="1" dirty="0" smtClean="0">
                <a:latin typeface="Calibri" pitchFamily="34" charset="0"/>
              </a:rPr>
              <a:t>Comparative Analysis of  </a:t>
            </a:r>
            <a:r>
              <a:rPr lang="en-US" sz="2000" b="1" dirty="0" smtClean="0">
                <a:solidFill>
                  <a:srgbClr val="002060"/>
                </a:solidFill>
                <a:latin typeface="Calibri" pitchFamily="34" charset="0"/>
                <a:ea typeface="Aharoni"/>
                <a:cs typeface="Aharoni"/>
              </a:rPr>
              <a:t>Y2013 – 2015 Capital Receipts Performance</a:t>
            </a:r>
            <a:endParaRPr lang="en-GB" sz="3600" b="1" dirty="0" smtClean="0">
              <a:latin typeface="Calibri" pitchFamily="34" charset="0"/>
            </a:endParaRPr>
          </a:p>
        </p:txBody>
      </p:sp>
      <p:sp>
        <p:nvSpPr>
          <p:cNvPr id="43011" name="Footer Placeholder 4"/>
          <p:cNvSpPr>
            <a:spLocks noGrp="1"/>
          </p:cNvSpPr>
          <p:nvPr>
            <p:ph type="ftr" sz="quarter" idx="11"/>
          </p:nvPr>
        </p:nvSpPr>
        <p:spPr bwMode="auto">
          <a:xfrm>
            <a:off x="762000" y="4781550"/>
            <a:ext cx="8229600" cy="1524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graphicFrame>
        <p:nvGraphicFramePr>
          <p:cNvPr id="9" name="Content Placeholder 8"/>
          <p:cNvGraphicFramePr>
            <a:graphicFrameLocks noGrp="1"/>
          </p:cNvGraphicFramePr>
          <p:nvPr>
            <p:ph sz="quarter" idx="1"/>
            <p:extLst>
              <p:ext uri="{D42A27DB-BD31-4B8C-83A1-F6EECF244321}">
                <p14:modId xmlns:p14="http://schemas.microsoft.com/office/powerpoint/2010/main" val="1840142992"/>
              </p:ext>
            </p:extLst>
          </p:nvPr>
        </p:nvGraphicFramePr>
        <p:xfrm>
          <a:off x="685798" y="819151"/>
          <a:ext cx="7696202" cy="3839751"/>
        </p:xfrm>
        <a:graphic>
          <a:graphicData uri="http://schemas.openxmlformats.org/drawingml/2006/table">
            <a:tbl>
              <a:tblPr firstRow="1" bandRow="1">
                <a:tableStyleId>{5C22544A-7EE6-4342-B048-85BDC9FD1C3A}</a:tableStyleId>
              </a:tblPr>
              <a:tblGrid>
                <a:gridCol w="1600202"/>
                <a:gridCol w="647360"/>
                <a:gridCol w="749187"/>
                <a:gridCol w="501523"/>
                <a:gridCol w="811634"/>
                <a:gridCol w="733602"/>
                <a:gridCol w="531199"/>
                <a:gridCol w="707165"/>
                <a:gridCol w="707165"/>
                <a:gridCol w="707165"/>
              </a:tblGrid>
              <a:tr h="677710">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smtClean="0">
                          <a:ln>
                            <a:noFill/>
                          </a:ln>
                          <a:solidFill>
                            <a:schemeClr val="tx1"/>
                          </a:solidFill>
                          <a:effectLst/>
                          <a:latin typeface="Arial" pitchFamily="34" charset="0"/>
                          <a:cs typeface="Arial" pitchFamily="34" charset="0"/>
                        </a:rPr>
                        <a:t>Details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smtClean="0">
                          <a:ln>
                            <a:noFill/>
                          </a:ln>
                          <a:solidFill>
                            <a:schemeClr val="tx1"/>
                          </a:solidFill>
                          <a:effectLst/>
                          <a:latin typeface="Arial" pitchFamily="34" charset="0"/>
                          <a:cs typeface="Arial" pitchFamily="34" charset="0"/>
                        </a:rPr>
                        <a:t>2015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smtClean="0">
                          <a:ln>
                            <a:noFill/>
                          </a:ln>
                          <a:solidFill>
                            <a:schemeClr val="tx1"/>
                          </a:solidFill>
                          <a:effectLst/>
                          <a:latin typeface="Arial" pitchFamily="34" charset="0"/>
                          <a:cs typeface="Arial" pitchFamily="34" charset="0"/>
                        </a:rPr>
                        <a:t>2014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100" b="1" i="0" u="none" strike="noStrike" cap="none" normalizeH="0" baseline="0" dirty="0" smtClean="0">
                          <a:ln>
                            <a:noFill/>
                          </a:ln>
                          <a:solidFill>
                            <a:schemeClr val="tx1"/>
                          </a:solidFill>
                          <a:effectLst/>
                          <a:latin typeface="Arial" pitchFamily="34" charset="0"/>
                          <a:cs typeface="Arial" pitchFamily="34" charset="0"/>
                        </a:rPr>
                        <a:t>2013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50443">
                <a:tc v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N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(billion)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N</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(billion)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Perf.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N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(billion)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N</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 billion)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Perf.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N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(billion)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N</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 (billion)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cs typeface="Arial" pitchFamily="34" charset="0"/>
                        </a:rPr>
                        <a:t>Perf.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7539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Grants (Donor Agencies)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200" b="0" i="0" u="none" strike="noStrike" dirty="0" smtClean="0">
                          <a:solidFill>
                            <a:srgbClr val="000000"/>
                          </a:solidFill>
                          <a:latin typeface="Arial" pitchFamily="34" charset="0"/>
                          <a:cs typeface="Arial" pitchFamily="34" charset="0"/>
                        </a:rPr>
                        <a:t>3.548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0.009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200" b="0" i="0" u="none" strike="noStrike" dirty="0" smtClean="0">
                          <a:solidFill>
                            <a:srgbClr val="000000"/>
                          </a:solidFill>
                          <a:latin typeface="Arial" pitchFamily="34" charset="0"/>
                          <a:cs typeface="Arial" pitchFamily="34" charset="0"/>
                        </a:rPr>
                        <a:t>2.150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0.010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Arial" pitchFamily="34" charset="0"/>
                          <a:cs typeface="Arial" pitchFamily="34" charset="0"/>
                        </a:rPr>
                        <a:t>1.500</a:t>
                      </a:r>
                      <a:endParaRPr lang="en-US" sz="12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a:solidFill>
                            <a:srgbClr val="000000"/>
                          </a:solidFill>
                          <a:latin typeface="Arial" pitchFamily="34" charset="0"/>
                          <a:cs typeface="Arial" pitchFamily="34" charset="0"/>
                        </a:rPr>
                        <a:t>1.005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a:solidFill>
                            <a:srgbClr val="000000"/>
                          </a:solidFill>
                          <a:latin typeface="Arial" pitchFamily="34" charset="0"/>
                          <a:cs typeface="Arial" pitchFamily="34" charset="0"/>
                        </a:rPr>
                        <a:t>67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0328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Investment Income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t>        -</a:t>
                      </a:r>
                      <a:endParaRPr lang="en-US" sz="1400"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t>        -</a:t>
                      </a:r>
                      <a:endParaRPr lang="en-US" sz="1400"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a:solidFill>
                            <a:srgbClr val="000000"/>
                          </a:solidFill>
                          <a:latin typeface="Arial" pitchFamily="34" charset="0"/>
                          <a:cs typeface="Arial" pitchFamily="34" charset="0"/>
                        </a:rPr>
                        <a:t>0.166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a:solidFill>
                            <a:srgbClr val="000000"/>
                          </a:solidFill>
                          <a:latin typeface="Arial" pitchFamily="34" charset="0"/>
                          <a:cs typeface="Arial" pitchFamily="34" charset="0"/>
                        </a:rPr>
                        <a:t>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a:solidFill>
                            <a:srgbClr val="000000"/>
                          </a:solidFill>
                          <a:latin typeface="Arial" pitchFamily="34" charset="0"/>
                          <a:cs typeface="Arial" pitchFamily="34" charset="0"/>
                        </a:rPr>
                        <a:t>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0328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Other Capital Receipts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smtClean="0">
                          <a:solidFill>
                            <a:srgbClr val="000000"/>
                          </a:solidFill>
                          <a:latin typeface="Arial" pitchFamily="34" charset="0"/>
                          <a:cs typeface="Arial" pitchFamily="34" charset="0"/>
                        </a:rPr>
                        <a:t>6.940</a:t>
                      </a:r>
                      <a:endParaRPr lang="en-US" sz="12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3.199</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46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smtClean="0">
                          <a:solidFill>
                            <a:srgbClr val="000000"/>
                          </a:solidFill>
                          <a:latin typeface="Arial" pitchFamily="34" charset="0"/>
                          <a:cs typeface="Arial" pitchFamily="34" charset="0"/>
                        </a:rPr>
                        <a:t>9.442</a:t>
                      </a:r>
                      <a:endParaRPr lang="en-US" sz="12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17.783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188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Arial" pitchFamily="34" charset="0"/>
                          <a:cs typeface="Arial" pitchFamily="34" charset="0"/>
                        </a:rPr>
                        <a:t>9.790</a:t>
                      </a:r>
                      <a:endParaRPr lang="en-US" sz="12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a:solidFill>
                            <a:srgbClr val="000000"/>
                          </a:solidFill>
                          <a:latin typeface="Arial" pitchFamily="34" charset="0"/>
                          <a:cs typeface="Arial" pitchFamily="34" charset="0"/>
                        </a:rPr>
                        <a:t>2.067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a:solidFill>
                            <a:srgbClr val="000000"/>
                          </a:solidFill>
                          <a:latin typeface="Arial" pitchFamily="34" charset="0"/>
                          <a:cs typeface="Arial" pitchFamily="34" charset="0"/>
                        </a:rPr>
                        <a:t>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9988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rgbClr val="262626"/>
                          </a:solidFill>
                          <a:effectLst/>
                          <a:latin typeface="Arial" pitchFamily="34" charset="0"/>
                          <a:cs typeface="Arial" pitchFamily="34" charset="0"/>
                        </a:rPr>
                        <a:t>Total  Capital Receipts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smtClean="0">
                          <a:solidFill>
                            <a:srgbClr val="000000"/>
                          </a:solidFill>
                          <a:latin typeface="Arial" pitchFamily="34" charset="0"/>
                          <a:cs typeface="Arial" pitchFamily="34" charset="0"/>
                        </a:rPr>
                        <a:t>10.488</a:t>
                      </a:r>
                      <a:endParaRPr lang="en-US" sz="12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3.208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31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200" b="0" i="0" u="none" strike="noStrike" dirty="0" smtClean="0">
                          <a:solidFill>
                            <a:srgbClr val="000000"/>
                          </a:solidFill>
                          <a:latin typeface="Arial" pitchFamily="34" charset="0"/>
                          <a:cs typeface="Arial" pitchFamily="34" charset="0"/>
                        </a:rPr>
                        <a:t>11.592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17.793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153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a:solidFill>
                            <a:srgbClr val="262626"/>
                          </a:solidFill>
                          <a:latin typeface="Arial" pitchFamily="34" charset="0"/>
                          <a:cs typeface="Arial" pitchFamily="34" charset="0"/>
                        </a:rPr>
                        <a:t>11.456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a:solidFill>
                            <a:srgbClr val="000000"/>
                          </a:solidFill>
                          <a:latin typeface="Arial" pitchFamily="34" charset="0"/>
                          <a:cs typeface="Arial" pitchFamily="34" charset="0"/>
                        </a:rPr>
                        <a:t>3.072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a:solidFill>
                            <a:srgbClr val="000000"/>
                          </a:solidFill>
                          <a:latin typeface="Arial" pitchFamily="34" charset="0"/>
                          <a:cs typeface="Arial" pitchFamily="34" charset="0"/>
                        </a:rPr>
                        <a:t>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43045"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43046" name="Picture 9" descr="MEPB fin_0.tmp"/>
          <p:cNvPicPr>
            <a:picLocks noChangeAspect="1"/>
          </p:cNvPicPr>
          <p:nvPr/>
        </p:nvPicPr>
        <p:blipFill>
          <a:blip r:embed="rId4" cstate="print"/>
          <a:srcRect l="37587" t="2222" r="1588" b="55556"/>
          <a:stretch>
            <a:fillRect/>
          </a:stretch>
        </p:blipFill>
        <p:spPr bwMode="auto">
          <a:xfrm>
            <a:off x="8146137" y="209550"/>
            <a:ext cx="997863" cy="55245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9B36653D-785B-486C-A4E5-0689D472AF01}" type="slidenum">
              <a:rPr lang="en-US" smtClean="0"/>
              <a:pPr>
                <a:defRPr/>
              </a:pPr>
              <a:t>24</a:t>
            </a:fld>
            <a:endParaRPr lang="en-US" dirty="0"/>
          </a:p>
        </p:txBody>
      </p:sp>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1143000" y="285751"/>
            <a:ext cx="7467600" cy="609599"/>
          </a:xfrm>
        </p:spPr>
        <p:txBody>
          <a:bodyPr/>
          <a:lstStyle/>
          <a:p>
            <a:pPr algn="ctr" eaLnBrk="1" hangingPunct="1"/>
            <a:r>
              <a:rPr lang="en-US" sz="3200" b="1" dirty="0" smtClean="0">
                <a:solidFill>
                  <a:srgbClr val="002060"/>
                </a:solidFill>
              </a:rPr>
              <a:t>Half-Year Capital Receipts Appraisal</a:t>
            </a:r>
            <a:endParaRPr lang="en-US" b="1" dirty="0" smtClean="0">
              <a:solidFill>
                <a:srgbClr val="002060"/>
              </a:solidFill>
            </a:endParaRPr>
          </a:p>
        </p:txBody>
      </p:sp>
      <p:sp>
        <p:nvSpPr>
          <p:cNvPr id="44035" name="Footer Placeholder 4"/>
          <p:cNvSpPr>
            <a:spLocks noGrp="1"/>
          </p:cNvSpPr>
          <p:nvPr>
            <p:ph type="ftr" sz="quarter" idx="11"/>
          </p:nvPr>
        </p:nvSpPr>
        <p:spPr bwMode="auto">
          <a:xfrm>
            <a:off x="762000" y="4781550"/>
            <a:ext cx="8229600" cy="1524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pic>
        <p:nvPicPr>
          <p:cNvPr id="44037" name="Picture 7" descr="MEPB fin_0.tmp"/>
          <p:cNvPicPr>
            <a:picLocks noChangeAspect="1"/>
          </p:cNvPicPr>
          <p:nvPr/>
        </p:nvPicPr>
        <p:blipFill>
          <a:blip r:embed="rId3" cstate="print"/>
          <a:srcRect l="6554" t="11111" r="63655" b="61111"/>
          <a:stretch>
            <a:fillRect/>
          </a:stretch>
        </p:blipFill>
        <p:spPr bwMode="auto">
          <a:xfrm>
            <a:off x="152400" y="133350"/>
            <a:ext cx="804863" cy="609600"/>
          </a:xfrm>
          <a:prstGeom prst="rect">
            <a:avLst/>
          </a:prstGeom>
          <a:noFill/>
          <a:ln w="9525">
            <a:noFill/>
            <a:miter lim="800000"/>
            <a:headEnd/>
            <a:tailEnd/>
          </a:ln>
        </p:spPr>
      </p:pic>
      <p:pic>
        <p:nvPicPr>
          <p:cNvPr id="44038" name="Picture 9" descr="MEPB fin_0.tmp"/>
          <p:cNvPicPr>
            <a:picLocks noChangeAspect="1"/>
          </p:cNvPicPr>
          <p:nvPr/>
        </p:nvPicPr>
        <p:blipFill>
          <a:blip r:embed="rId4" cstate="print"/>
          <a:srcRect l="37587" t="2222" r="1588" b="55556"/>
          <a:stretch>
            <a:fillRect/>
          </a:stretch>
        </p:blipFill>
        <p:spPr bwMode="auto">
          <a:xfrm>
            <a:off x="8305800" y="133350"/>
            <a:ext cx="690563" cy="457200"/>
          </a:xfrm>
          <a:prstGeom prst="rect">
            <a:avLst/>
          </a:prstGeom>
          <a:noFill/>
          <a:ln w="9525">
            <a:noFill/>
            <a:miter lim="800000"/>
            <a:headEnd/>
            <a:tailEnd/>
          </a:ln>
        </p:spPr>
      </p:pic>
      <p:sp>
        <p:nvSpPr>
          <p:cNvPr id="44039" name="Rectangle 9"/>
          <p:cNvSpPr>
            <a:spLocks noChangeArrowheads="1"/>
          </p:cNvSpPr>
          <p:nvPr/>
        </p:nvSpPr>
        <p:spPr bwMode="auto">
          <a:xfrm>
            <a:off x="609600" y="819150"/>
            <a:ext cx="8153400" cy="3477875"/>
          </a:xfrm>
          <a:prstGeom prst="rect">
            <a:avLst/>
          </a:prstGeom>
          <a:noFill/>
          <a:ln w="9525">
            <a:noFill/>
            <a:miter lim="800000"/>
            <a:headEnd/>
            <a:tailEnd/>
          </a:ln>
        </p:spPr>
        <p:txBody>
          <a:bodyPr wrap="square">
            <a:spAutoFit/>
          </a:bodyPr>
          <a:lstStyle/>
          <a:p>
            <a:pPr>
              <a:lnSpc>
                <a:spcPct val="150000"/>
              </a:lnSpc>
              <a:spcBef>
                <a:spcPts val="600"/>
              </a:spcBef>
              <a:buFont typeface="Wingdings" pitchFamily="2" charset="2"/>
              <a:buChar char="v"/>
            </a:pPr>
            <a:r>
              <a:rPr lang="en-US" sz="2000" dirty="0" smtClean="0"/>
              <a:t>Capital Receipts (CRs) performed at </a:t>
            </a:r>
            <a:r>
              <a:rPr lang="en-US" sz="2000" dirty="0" smtClean="0">
                <a:solidFill>
                  <a:srgbClr val="000000"/>
                </a:solidFill>
              </a:rPr>
              <a:t>N3.208bn/31%</a:t>
            </a:r>
            <a:r>
              <a:rPr lang="en-US" sz="2000" dirty="0" smtClean="0"/>
              <a:t>, compared to same period in Y2014 which was N17.793bn or 12% of the IGR and 8% of the TR, respectively</a:t>
            </a:r>
          </a:p>
          <a:p>
            <a:pPr lvl="0">
              <a:lnSpc>
                <a:spcPct val="150000"/>
              </a:lnSpc>
              <a:spcBef>
                <a:spcPts val="600"/>
              </a:spcBef>
              <a:buFont typeface="Wingdings" pitchFamily="2" charset="2"/>
              <a:buChar char="v"/>
            </a:pPr>
            <a:r>
              <a:rPr lang="en-US" sz="2000" dirty="0" smtClean="0"/>
              <a:t>Grants from Donor Agencies performance was N0.009bn/0%</a:t>
            </a:r>
          </a:p>
          <a:p>
            <a:pPr>
              <a:lnSpc>
                <a:spcPct val="150000"/>
              </a:lnSpc>
              <a:spcBef>
                <a:spcPts val="600"/>
              </a:spcBef>
              <a:buFont typeface="Wingdings" pitchFamily="2" charset="2"/>
              <a:buChar char="v"/>
            </a:pPr>
            <a:r>
              <a:rPr lang="en-US" sz="2000" dirty="0" smtClean="0"/>
              <a:t>Other Capital Receipts (Dedicated) performed at N3.199bn/46% of projection;, the CRs performance have continued to decline despite lowering of Revenue targets</a:t>
            </a:r>
          </a:p>
        </p:txBody>
      </p:sp>
      <p:sp>
        <p:nvSpPr>
          <p:cNvPr id="7" name="Slide Number Placeholder 6"/>
          <p:cNvSpPr>
            <a:spLocks noGrp="1"/>
          </p:cNvSpPr>
          <p:nvPr>
            <p:ph type="sldNum" sz="quarter" idx="12"/>
          </p:nvPr>
        </p:nvSpPr>
        <p:spPr/>
        <p:txBody>
          <a:bodyPr/>
          <a:lstStyle/>
          <a:p>
            <a:pPr>
              <a:defRPr/>
            </a:pPr>
            <a:fld id="{1F25BEC4-FDA3-446D-9876-CD0933323920}" type="slidenum">
              <a:rPr lang="en-US" smtClean="0"/>
              <a:pPr>
                <a:defRPr/>
              </a:pPr>
              <a:t>25</a:t>
            </a:fld>
            <a:endParaRPr lang="en-US" dirty="0"/>
          </a:p>
        </p:txBody>
      </p:sp>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0"/>
            <a:ext cx="6858000" cy="742950"/>
          </a:xfrm>
        </p:spPr>
        <p:txBody>
          <a:bodyPr/>
          <a:lstStyle/>
          <a:p>
            <a:pPr algn="ct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Half Year  2013 – 2015 </a:t>
            </a:r>
            <a:r>
              <a:rPr lang="en-US" sz="2000" b="1" dirty="0" smtClean="0">
                <a:solidFill>
                  <a:srgbClr val="002060"/>
                </a:solidFill>
                <a:latin typeface="Calibri" pitchFamily="34" charset="0"/>
                <a:cs typeface="Calibri" pitchFamily="34" charset="0"/>
              </a:rPr>
              <a:t>Personnel Cost </a:t>
            </a:r>
            <a:r>
              <a:rPr lang="en-US" sz="2000" b="1" dirty="0" smtClean="0">
                <a:solidFill>
                  <a:srgbClr val="002060"/>
                </a:solidFill>
              </a:rPr>
              <a:t>Comparison</a:t>
            </a:r>
            <a:br>
              <a:rPr lang="en-US" sz="2000" b="1" dirty="0" smtClean="0">
                <a:solidFill>
                  <a:srgbClr val="002060"/>
                </a:solidFill>
              </a:rPr>
            </a:br>
            <a:endParaRPr lang="en-US" sz="2000" dirty="0"/>
          </a:p>
        </p:txBody>
      </p:sp>
      <p:sp>
        <p:nvSpPr>
          <p:cNvPr id="4" name="Footer Placeholder 3"/>
          <p:cNvSpPr>
            <a:spLocks noGrp="1"/>
          </p:cNvSpPr>
          <p:nvPr>
            <p:ph type="ftr" sz="quarter" idx="11"/>
          </p:nvPr>
        </p:nvSpPr>
        <p:spPr>
          <a:xfrm>
            <a:off x="838200" y="4705350"/>
            <a:ext cx="6400800" cy="438150"/>
          </a:xfrm>
        </p:spPr>
        <p:txBody>
          <a:bodyPr/>
          <a:lstStyle/>
          <a:p>
            <a:pPr>
              <a:defRPr/>
            </a:pPr>
            <a:r>
              <a:rPr lang="en-US" smtClean="0"/>
              <a:t>MEPB:Q2/Half Year Y2015 Budget Performance Appraisal</a:t>
            </a:r>
            <a:endParaRPr lang="en-US" dirty="0"/>
          </a:p>
        </p:txBody>
      </p:sp>
      <p:sp>
        <p:nvSpPr>
          <p:cNvPr id="8" name="Content Placeholder 7"/>
          <p:cNvSpPr>
            <a:spLocks noGrp="1"/>
          </p:cNvSpPr>
          <p:nvPr>
            <p:ph sz="quarter" idx="1"/>
          </p:nvPr>
        </p:nvSpPr>
        <p:spPr>
          <a:xfrm>
            <a:off x="381000" y="1085850"/>
            <a:ext cx="8534400" cy="3238500"/>
          </a:xfrm>
        </p:spPr>
        <p:txBody>
          <a:bodyPr/>
          <a:lstStyle/>
          <a:p>
            <a:pPr>
              <a:buNone/>
            </a:pPr>
            <a:r>
              <a:rPr lang="en-US" dirty="0" smtClean="0"/>
              <a:t>	</a:t>
            </a:r>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1399798518"/>
              </p:ext>
            </p:extLst>
          </p:nvPr>
        </p:nvGraphicFramePr>
        <p:xfrm>
          <a:off x="609600" y="514350"/>
          <a:ext cx="8229600" cy="4077843"/>
        </p:xfrm>
        <a:graphic>
          <a:graphicData uri="http://schemas.openxmlformats.org/drawingml/2006/table">
            <a:tbl>
              <a:tblPr firstRow="1" bandRow="1">
                <a:tableStyleId>{5C22544A-7EE6-4342-B048-85BDC9FD1C3A}</a:tableStyleId>
              </a:tblPr>
              <a:tblGrid>
                <a:gridCol w="2213906"/>
                <a:gridCol w="685800"/>
                <a:gridCol w="685800"/>
                <a:gridCol w="533400"/>
                <a:gridCol w="533400"/>
                <a:gridCol w="685800"/>
                <a:gridCol w="533400"/>
                <a:gridCol w="762000"/>
                <a:gridCol w="757894"/>
                <a:gridCol w="838200"/>
              </a:tblGrid>
              <a:tr h="337837">
                <a:tc rowSpan="2">
                  <a:txBody>
                    <a:bodyPr/>
                    <a:lstStyle/>
                    <a:p>
                      <a:pPr algn="ctr"/>
                      <a:r>
                        <a:rPr lang="en-US" sz="1100" dirty="0" smtClean="0">
                          <a:solidFill>
                            <a:schemeClr val="tx1"/>
                          </a:solidFill>
                          <a:latin typeface="Arial" pitchFamily="34" charset="0"/>
                          <a:cs typeface="Arial" pitchFamily="34" charset="0"/>
                        </a:rPr>
                        <a:t>Detail</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US" sz="1100" dirty="0" smtClean="0">
                          <a:solidFill>
                            <a:schemeClr val="tx1"/>
                          </a:solidFill>
                          <a:latin typeface="Arial" pitchFamily="34" charset="0"/>
                          <a:cs typeface="Arial" pitchFamily="34" charset="0"/>
                        </a:rPr>
                        <a:t>Y2015</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US" sz="1100" dirty="0" smtClean="0">
                          <a:solidFill>
                            <a:schemeClr val="tx1"/>
                          </a:solidFill>
                          <a:latin typeface="Arial" pitchFamily="34" charset="0"/>
                          <a:cs typeface="Arial" pitchFamily="34" charset="0"/>
                        </a:rPr>
                        <a:t>Y2014</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Arial" pitchFamily="34" charset="0"/>
                          <a:cs typeface="Arial" pitchFamily="34" charset="0"/>
                        </a:rPr>
                        <a:t>Y2013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7179">
                <a:tc vMerge="1">
                  <a:txBody>
                    <a:bodyPr/>
                    <a:lstStyle/>
                    <a:p>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err="1" smtClean="0">
                          <a:solidFill>
                            <a:schemeClr val="tx1"/>
                          </a:solidFill>
                          <a:latin typeface="Arial" pitchFamily="34" charset="0"/>
                          <a:cs typeface="Arial" pitchFamily="34" charset="0"/>
                        </a:rPr>
                        <a:t>Prov</a:t>
                      </a:r>
                      <a:r>
                        <a:rPr lang="en-US" sz="1100" baseline="0" dirty="0" smtClean="0">
                          <a:solidFill>
                            <a:schemeClr val="tx1"/>
                          </a:solidFill>
                          <a:latin typeface="Arial" pitchFamily="34" charset="0"/>
                          <a:cs typeface="Arial" pitchFamily="34" charset="0"/>
                        </a:rPr>
                        <a:t>    (Nbn)</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Actual</a:t>
                      </a:r>
                    </a:p>
                    <a:p>
                      <a:pPr algn="ctr"/>
                      <a:r>
                        <a:rPr lang="en-US" sz="1100" dirty="0" smtClean="0">
                          <a:solidFill>
                            <a:schemeClr val="tx1"/>
                          </a:solidFill>
                          <a:latin typeface="Arial" pitchFamily="34" charset="0"/>
                          <a:cs typeface="Arial" pitchFamily="34" charset="0"/>
                        </a:rPr>
                        <a:t>    Nbn</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 % Perf.</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err="1" smtClean="0">
                          <a:solidFill>
                            <a:schemeClr val="tx1"/>
                          </a:solidFill>
                          <a:latin typeface="Arial" pitchFamily="34" charset="0"/>
                          <a:cs typeface="Arial" pitchFamily="34" charset="0"/>
                        </a:rPr>
                        <a:t>Prov</a:t>
                      </a:r>
                      <a:r>
                        <a:rPr lang="en-US" sz="1100" baseline="0" dirty="0" smtClean="0">
                          <a:solidFill>
                            <a:schemeClr val="tx1"/>
                          </a:solidFill>
                          <a:latin typeface="Arial" pitchFamily="34" charset="0"/>
                          <a:cs typeface="Arial" pitchFamily="34" charset="0"/>
                        </a:rPr>
                        <a:t>    (Nbn)</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Actual</a:t>
                      </a:r>
                    </a:p>
                    <a:p>
                      <a:pPr algn="ctr"/>
                      <a:r>
                        <a:rPr lang="en-US" sz="1100" dirty="0" smtClean="0">
                          <a:solidFill>
                            <a:schemeClr val="tx1"/>
                          </a:solidFill>
                          <a:latin typeface="Arial" pitchFamily="34" charset="0"/>
                          <a:cs typeface="Arial" pitchFamily="34" charset="0"/>
                        </a:rPr>
                        <a:t>    Nbn</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 % Perf.</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err="1" smtClean="0">
                          <a:solidFill>
                            <a:schemeClr val="tx1"/>
                          </a:solidFill>
                          <a:latin typeface="Arial" pitchFamily="34" charset="0"/>
                          <a:cs typeface="Arial" pitchFamily="34" charset="0"/>
                        </a:rPr>
                        <a:t>Prov</a:t>
                      </a:r>
                      <a:r>
                        <a:rPr lang="en-US" sz="1100" baseline="0" dirty="0" smtClean="0">
                          <a:solidFill>
                            <a:schemeClr val="tx1"/>
                          </a:solidFill>
                          <a:latin typeface="Arial" pitchFamily="34" charset="0"/>
                          <a:cs typeface="Arial" pitchFamily="34" charset="0"/>
                        </a:rPr>
                        <a:t>    (Nbn)</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Actual</a:t>
                      </a:r>
                    </a:p>
                    <a:p>
                      <a:pPr algn="ctr"/>
                      <a:r>
                        <a:rPr lang="en-US" sz="1100" dirty="0" smtClean="0">
                          <a:solidFill>
                            <a:schemeClr val="tx1"/>
                          </a:solidFill>
                          <a:latin typeface="Arial" pitchFamily="34" charset="0"/>
                          <a:cs typeface="Arial" pitchFamily="34" charset="0"/>
                        </a:rPr>
                        <a:t>    Nbn</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 % Perf.</a:t>
                      </a:r>
                      <a:endParaRPr lang="en-US" sz="11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260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solidFill>
                            <a:schemeClr val="tx1"/>
                          </a:solidFill>
                          <a:latin typeface="Arial" pitchFamily="34" charset="0"/>
                          <a:cs typeface="Arial" pitchFamily="34" charset="0"/>
                        </a:rPr>
                        <a:t>Total Personnel  Cost</a:t>
                      </a:r>
                      <a:endParaRPr lang="en-US" sz="1100" dirty="0" smtClean="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56.650</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44.455</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78</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43.961</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42.719</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97</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200" b="0" dirty="0" smtClean="0">
                          <a:solidFill>
                            <a:schemeClr val="tx1"/>
                          </a:solidFill>
                          <a:latin typeface="+mn-lt"/>
                          <a:cs typeface="Calibri" pitchFamily="34" charset="0"/>
                        </a:rPr>
                        <a:t>44.479</a:t>
                      </a:r>
                      <a:endParaRPr lang="en-US" sz="1200" b="0" dirty="0">
                        <a:solidFill>
                          <a:schemeClr val="tx1"/>
                        </a:solidFill>
                        <a:latin typeface="+mn-lt"/>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200" dirty="0" smtClean="0">
                          <a:solidFill>
                            <a:schemeClr val="tx1"/>
                          </a:solidFill>
                          <a:latin typeface="Calibri" pitchFamily="34" charset="0"/>
                          <a:cs typeface="Calibri" pitchFamily="34" charset="0"/>
                        </a:rPr>
                        <a:t>39.984</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1200" dirty="0" smtClean="0">
                          <a:solidFill>
                            <a:schemeClr val="tx1"/>
                          </a:solidFill>
                          <a:latin typeface="Calibri" pitchFamily="34" charset="0"/>
                          <a:cs typeface="Calibri" pitchFamily="34" charset="0"/>
                        </a:rPr>
                        <a:t>90</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71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Arial" pitchFamily="34" charset="0"/>
                          <a:cs typeface="Arial" pitchFamily="34" charset="0"/>
                        </a:rPr>
                        <a:t>Personnel Costs  (Basic and Allowances)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38.703</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37.724</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97</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35.716</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34.477</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97</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mn-lt"/>
                          <a:cs typeface="Calibri" pitchFamily="34" charset="0"/>
                        </a:rPr>
                        <a:t>35.649</a:t>
                      </a:r>
                      <a:endParaRPr lang="en-US" sz="1200" b="0" dirty="0">
                        <a:solidFill>
                          <a:schemeClr val="tx1"/>
                        </a:solidFill>
                        <a:latin typeface="+mn-lt"/>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33.021</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93</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7179">
                <a:tc>
                  <a:txBody>
                    <a:bodyPr/>
                    <a:lstStyle/>
                    <a:p>
                      <a:pPr eaLnBrk="1" fontAlgn="t" hangingPunct="1"/>
                      <a:r>
                        <a:rPr lang="en-US" sz="1100" dirty="0" smtClean="0">
                          <a:solidFill>
                            <a:schemeClr val="tx1"/>
                          </a:solidFill>
                          <a:latin typeface="Arial" pitchFamily="34" charset="0"/>
                          <a:cs typeface="Arial" pitchFamily="34" charset="0"/>
                        </a:rPr>
                        <a:t>Personnel Costs  (Consolidated)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1.231</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1.330</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1.243</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93</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mn-lt"/>
                          <a:cs typeface="Calibri" pitchFamily="34" charset="0"/>
                        </a:rPr>
                        <a:t>1.121</a:t>
                      </a:r>
                      <a:endParaRPr lang="en-US" sz="1200" b="0" dirty="0">
                        <a:solidFill>
                          <a:schemeClr val="tx1"/>
                        </a:solidFill>
                        <a:latin typeface="+mn-lt"/>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1.223</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109</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378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Arial" pitchFamily="34" charset="0"/>
                          <a:cs typeface="Arial" pitchFamily="34" charset="0"/>
                        </a:rPr>
                        <a:t>NYSC/Interns (Allowances)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0.150</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0.116</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77</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0.160</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0.136</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85</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mn-lt"/>
                          <a:cs typeface="Calibri" pitchFamily="34" charset="0"/>
                        </a:rPr>
                        <a:t>0.150</a:t>
                      </a:r>
                      <a:endParaRPr lang="en-US" sz="1200" b="0" dirty="0">
                        <a:solidFill>
                          <a:schemeClr val="tx1"/>
                        </a:solidFill>
                        <a:latin typeface="+mn-lt"/>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0.140</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93</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71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Arial" pitchFamily="34" charset="0"/>
                          <a:cs typeface="Arial" pitchFamily="34" charset="0"/>
                        </a:rPr>
                        <a:t>Other Personnel Costs (Contingency)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0.660</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0.715</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1.319</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185</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mn-lt"/>
                          <a:cs typeface="Calibri" pitchFamily="34" charset="0"/>
                        </a:rPr>
                        <a:t>0.500</a:t>
                      </a:r>
                      <a:endParaRPr lang="en-US" sz="1200" b="0" dirty="0">
                        <a:solidFill>
                          <a:schemeClr val="tx1"/>
                        </a:solidFill>
                        <a:latin typeface="+mn-lt"/>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0</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0</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71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Arial" pitchFamily="34" charset="0"/>
                          <a:cs typeface="Arial" pitchFamily="34" charset="0"/>
                        </a:rPr>
                        <a:t>Other Personnel Costs  </a:t>
                      </a:r>
                    </a:p>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Arial" pitchFamily="34" charset="0"/>
                          <a:cs typeface="Arial" pitchFamily="34" charset="0"/>
                        </a:rPr>
                        <a:t>( Not provided for)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smtClean="0"/>
                        <a:t>-</a:t>
                      </a:r>
                      <a:endParaRPr lang="en-US" sz="1800"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mn-lt"/>
                          <a:cs typeface="Calibri" pitchFamily="34" charset="0"/>
                        </a:rPr>
                        <a:t>0.208</a:t>
                      </a:r>
                      <a:endParaRPr lang="en-US" sz="1200" b="0" dirty="0">
                        <a:solidFill>
                          <a:schemeClr val="tx1"/>
                        </a:solidFill>
                        <a:latin typeface="+mn-lt"/>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0</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0</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118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solidFill>
                            <a:schemeClr val="tx1"/>
                          </a:solidFill>
                          <a:latin typeface="Arial" pitchFamily="34" charset="0"/>
                          <a:cs typeface="Arial" pitchFamily="34" charset="0"/>
                        </a:rPr>
                        <a:t>7.5% Govt. Share of Contributory Pensions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t>1.881</a:t>
                      </a:r>
                      <a:endParaRPr lang="en-US" sz="1200"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1.574</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84</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200" b="0" i="0" u="none" strike="noStrike" dirty="0" smtClean="0">
                          <a:solidFill>
                            <a:srgbClr val="000000"/>
                          </a:solidFill>
                          <a:latin typeface="Calibri"/>
                        </a:rPr>
                        <a:t>1.750</a:t>
                      </a:r>
                      <a:endParaRPr lang="en-US" sz="12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1.547</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88</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smtClean="0">
                          <a:solidFill>
                            <a:schemeClr val="tx1"/>
                          </a:solidFill>
                          <a:latin typeface="+mn-lt"/>
                          <a:cs typeface="Calibri" pitchFamily="34" charset="0"/>
                        </a:rPr>
                        <a:t>1.894</a:t>
                      </a:r>
                      <a:endParaRPr lang="en-US" sz="1200" b="0" dirty="0">
                        <a:solidFill>
                          <a:schemeClr val="tx1"/>
                        </a:solidFill>
                        <a:latin typeface="+mn-lt"/>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1.477</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78</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118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Calibri" pitchFamily="34" charset="0"/>
                          <a:cs typeface="Calibri" pitchFamily="34" charset="0"/>
                        </a:rPr>
                        <a:t>2.5% Govt. Share of Contributory Pensions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0" i="0" u="none" strike="noStrike" dirty="0" smtClean="0">
                          <a:solidFill>
                            <a:srgbClr val="000000"/>
                          </a:solidFill>
                          <a:latin typeface="Calibri"/>
                        </a:rPr>
                        <a:t>0.649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a:t>
                      </a:r>
                      <a:endParaRPr lang="en-US" sz="12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100" b="0" i="0" u="none" strike="noStrike" dirty="0" smtClean="0">
                          <a:solidFill>
                            <a:srgbClr val="000000"/>
                          </a:solidFill>
                          <a:latin typeface="Arial" pitchFamily="34" charset="0"/>
                          <a:cs typeface="Arial" pitchFamily="34" charset="0"/>
                        </a:rPr>
                        <a:t>-</a:t>
                      </a:r>
                      <a:endParaRPr lang="en-US" sz="1100" b="0" i="0" u="none" strike="noStrike" dirty="0">
                        <a:solidFill>
                          <a:srgbClr val="000000"/>
                        </a:solidFill>
                        <a:latin typeface="Arial" pitchFamily="34" charset="0"/>
                        <a:cs typeface="Arial"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smtClean="0">
                          <a:solidFill>
                            <a:schemeClr val="tx1"/>
                          </a:solidFill>
                          <a:latin typeface="Arial" pitchFamily="34" charset="0"/>
                          <a:cs typeface="Arial" pitchFamily="34" charset="0"/>
                        </a:rPr>
                        <a:t>-</a:t>
                      </a:r>
                      <a:endParaRPr lang="en-US" sz="11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7" name="Picture 7" descr="MEPB fin_0.tmp"/>
          <p:cNvPicPr>
            <a:picLocks noChangeAspect="1"/>
          </p:cNvPicPr>
          <p:nvPr/>
        </p:nvPicPr>
        <p:blipFill>
          <a:blip r:embed="rId3" cstate="print"/>
          <a:srcRect l="6554" t="11111" r="63655" b="61111"/>
          <a:stretch>
            <a:fillRect/>
          </a:stretch>
        </p:blipFill>
        <p:spPr bwMode="auto">
          <a:xfrm>
            <a:off x="152400" y="133350"/>
            <a:ext cx="804863" cy="533400"/>
          </a:xfrm>
          <a:prstGeom prst="rect">
            <a:avLst/>
          </a:prstGeom>
          <a:noFill/>
          <a:ln w="9525">
            <a:noFill/>
            <a:miter lim="800000"/>
            <a:headEnd/>
            <a:tailEnd/>
          </a:ln>
        </p:spPr>
      </p:pic>
      <p:pic>
        <p:nvPicPr>
          <p:cNvPr id="10" name="Picture 9" descr="MEPB fin_0.tmp"/>
          <p:cNvPicPr>
            <a:picLocks noChangeAspect="1"/>
          </p:cNvPicPr>
          <p:nvPr/>
        </p:nvPicPr>
        <p:blipFill>
          <a:blip r:embed="rId4" cstate="print"/>
          <a:srcRect l="37587" t="2222" r="1588" b="55556"/>
          <a:stretch>
            <a:fillRect/>
          </a:stretch>
        </p:blipFill>
        <p:spPr bwMode="auto">
          <a:xfrm>
            <a:off x="8001001" y="133350"/>
            <a:ext cx="838200" cy="381000"/>
          </a:xfrm>
          <a:prstGeom prst="rect">
            <a:avLst/>
          </a:prstGeom>
          <a:noFill/>
          <a:ln w="9525">
            <a:noFill/>
            <a:miter lim="800000"/>
            <a:headEnd/>
            <a:tailEnd/>
          </a:ln>
        </p:spPr>
      </p:pic>
      <p:sp>
        <p:nvSpPr>
          <p:cNvPr id="12" name="Slide Number Placeholder 11"/>
          <p:cNvSpPr>
            <a:spLocks noGrp="1"/>
          </p:cNvSpPr>
          <p:nvPr>
            <p:ph type="sldNum" sz="quarter" idx="12"/>
          </p:nvPr>
        </p:nvSpPr>
        <p:spPr/>
        <p:txBody>
          <a:bodyPr/>
          <a:lstStyle/>
          <a:p>
            <a:pPr>
              <a:defRPr/>
            </a:pPr>
            <a:fld id="{9B36653D-785B-486C-A4E5-0689D472AF01}" type="slidenum">
              <a:rPr lang="en-US" smtClean="0"/>
              <a:pPr>
                <a:defRPr/>
              </a:pPr>
              <a:t>26</a:t>
            </a:fld>
            <a:endParaRPr lang="en-US" dirty="0"/>
          </a:p>
        </p:txBody>
      </p:sp>
    </p:spTree>
  </p:cSld>
  <p:clrMapOvr>
    <a:masterClrMapping/>
  </p:clrMapOvr>
  <p:transition spd="slow">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0"/>
            <a:ext cx="6858000" cy="971550"/>
          </a:xfrm>
        </p:spPr>
        <p:txBody>
          <a:bodyPr/>
          <a:lstStyle/>
          <a:p>
            <a:pPr algn="ct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Half  Year  2013 – 2015 </a:t>
            </a:r>
            <a:r>
              <a:rPr lang="en-US" sz="2000" b="1" dirty="0" smtClean="0">
                <a:solidFill>
                  <a:srgbClr val="002060"/>
                </a:solidFill>
                <a:latin typeface="Calibri" pitchFamily="34" charset="0"/>
                <a:cs typeface="Calibri" pitchFamily="34" charset="0"/>
              </a:rPr>
              <a:t>Personnel Cost </a:t>
            </a:r>
            <a:r>
              <a:rPr lang="en-US" sz="2000" b="1" dirty="0" smtClean="0">
                <a:solidFill>
                  <a:srgbClr val="002060"/>
                </a:solidFill>
              </a:rPr>
              <a:t>Comparison</a:t>
            </a:r>
            <a:r>
              <a:rPr lang="en-US" sz="2000" b="1" dirty="0" smtClean="0">
                <a:solidFill>
                  <a:srgbClr val="002060"/>
                </a:solidFill>
                <a:latin typeface="Calibri" pitchFamily="34" charset="0"/>
                <a:cs typeface="Calibri" pitchFamily="34" charset="0"/>
              </a:rPr>
              <a:t>…2/</a:t>
            </a:r>
            <a:r>
              <a:rPr lang="en-US" sz="2000" b="1" dirty="0" smtClean="0">
                <a:solidFill>
                  <a:srgbClr val="002060"/>
                </a:solidFill>
              </a:rPr>
              <a:t/>
            </a:r>
            <a:br>
              <a:rPr lang="en-US" sz="2000" b="1" dirty="0" smtClean="0">
                <a:solidFill>
                  <a:srgbClr val="002060"/>
                </a:solidFill>
              </a:rPr>
            </a:br>
            <a:endParaRPr lang="en-US" sz="2000" dirty="0"/>
          </a:p>
        </p:txBody>
      </p:sp>
      <p:sp>
        <p:nvSpPr>
          <p:cNvPr id="4" name="Footer Placeholder 3"/>
          <p:cNvSpPr>
            <a:spLocks noGrp="1"/>
          </p:cNvSpPr>
          <p:nvPr>
            <p:ph type="ftr" sz="quarter" idx="11"/>
          </p:nvPr>
        </p:nvSpPr>
        <p:spPr>
          <a:xfrm>
            <a:off x="914400" y="4629150"/>
            <a:ext cx="6400800" cy="514350"/>
          </a:xfrm>
        </p:spPr>
        <p:txBody>
          <a:bodyPr/>
          <a:lstStyle/>
          <a:p>
            <a:pPr>
              <a:defRPr/>
            </a:pPr>
            <a:r>
              <a:rPr lang="en-US" smtClean="0"/>
              <a:t>MEPB:Q2/Half Year Y2015 Budget Performance Appraisal</a:t>
            </a:r>
            <a:endParaRPr lang="en-US" dirty="0"/>
          </a:p>
        </p:txBody>
      </p:sp>
      <p:sp>
        <p:nvSpPr>
          <p:cNvPr id="8" name="Content Placeholder 7"/>
          <p:cNvSpPr>
            <a:spLocks noGrp="1"/>
          </p:cNvSpPr>
          <p:nvPr>
            <p:ph sz="quarter" idx="1"/>
          </p:nvPr>
        </p:nvSpPr>
        <p:spPr>
          <a:xfrm>
            <a:off x="381000" y="1085850"/>
            <a:ext cx="8534400" cy="3543300"/>
          </a:xfrm>
        </p:spPr>
        <p:txBody>
          <a:bodyPr/>
          <a:lstStyle/>
          <a:p>
            <a:pPr>
              <a:buNone/>
            </a:pPr>
            <a:r>
              <a:rPr lang="en-US" dirty="0" smtClean="0"/>
              <a:t>	</a:t>
            </a:r>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1988414448"/>
              </p:ext>
            </p:extLst>
          </p:nvPr>
        </p:nvGraphicFramePr>
        <p:xfrm>
          <a:off x="304796" y="922902"/>
          <a:ext cx="8610606" cy="3477646"/>
        </p:xfrm>
        <a:graphic>
          <a:graphicData uri="http://schemas.openxmlformats.org/drawingml/2006/table">
            <a:tbl>
              <a:tblPr firstRow="1" bandRow="1">
                <a:tableStyleId>{5C22544A-7EE6-4342-B048-85BDC9FD1C3A}</a:tableStyleId>
              </a:tblPr>
              <a:tblGrid>
                <a:gridCol w="2667004"/>
                <a:gridCol w="838200"/>
                <a:gridCol w="762000"/>
                <a:gridCol w="457200"/>
                <a:gridCol w="609600"/>
                <a:gridCol w="838200"/>
                <a:gridCol w="533400"/>
                <a:gridCol w="685800"/>
                <a:gridCol w="762000"/>
                <a:gridCol w="457202"/>
              </a:tblGrid>
              <a:tr h="311050">
                <a:tc rowSpan="2">
                  <a:txBody>
                    <a:bodyPr/>
                    <a:lstStyle/>
                    <a:p>
                      <a:pPr algn="ctr"/>
                      <a:r>
                        <a:rPr lang="en-US" sz="1100" dirty="0" smtClean="0">
                          <a:solidFill>
                            <a:schemeClr val="tx1"/>
                          </a:solidFill>
                          <a:latin typeface="Calibri" pitchFamily="34" charset="0"/>
                          <a:cs typeface="Calibri" pitchFamily="34" charset="0"/>
                        </a:rPr>
                        <a:t>Detail</a:t>
                      </a:r>
                      <a:endParaRPr lang="en-US" sz="11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US" sz="1200" dirty="0" smtClean="0">
                          <a:solidFill>
                            <a:schemeClr val="tx1"/>
                          </a:solidFill>
                          <a:latin typeface="Calibri" pitchFamily="34" charset="0"/>
                          <a:cs typeface="Calibri" pitchFamily="34" charset="0"/>
                        </a:rPr>
                        <a:t>Y2015</a:t>
                      </a:r>
                      <a:endParaRPr lang="en-US" sz="12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Calibri" pitchFamily="34" charset="0"/>
                          <a:cs typeface="Calibri" pitchFamily="34" charset="0"/>
                        </a:rPr>
                        <a:t>Y2014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US" sz="1200" dirty="0" smtClean="0">
                          <a:solidFill>
                            <a:schemeClr val="tx1"/>
                          </a:solidFill>
                          <a:latin typeface="Calibri" pitchFamily="34" charset="0"/>
                          <a:cs typeface="Calibri" pitchFamily="34" charset="0"/>
                        </a:rPr>
                        <a:t>Y2013</a:t>
                      </a:r>
                      <a:endParaRPr lang="en-US" sz="12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18119">
                <a:tc vMerge="1">
                  <a:txBody>
                    <a:bodyPr/>
                    <a:lstStyle/>
                    <a:p>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err="1" smtClean="0">
                          <a:solidFill>
                            <a:schemeClr val="tx1"/>
                          </a:solidFill>
                          <a:latin typeface="Calibri" pitchFamily="34" charset="0"/>
                          <a:cs typeface="Calibri" pitchFamily="34" charset="0"/>
                        </a:rPr>
                        <a:t>Prov</a:t>
                      </a:r>
                      <a:r>
                        <a:rPr lang="en-US" sz="1200" baseline="0" dirty="0" smtClean="0">
                          <a:solidFill>
                            <a:schemeClr val="tx1"/>
                          </a:solidFill>
                          <a:latin typeface="Calibri" pitchFamily="34" charset="0"/>
                          <a:cs typeface="Calibri" pitchFamily="34" charset="0"/>
                        </a:rPr>
                        <a:t>    (</a:t>
                      </a:r>
                      <a:r>
                        <a:rPr lang="en-US" sz="1200" baseline="0" dirty="0" err="1" smtClean="0">
                          <a:solidFill>
                            <a:schemeClr val="tx1"/>
                          </a:solidFill>
                          <a:latin typeface="Calibri" pitchFamily="34" charset="0"/>
                          <a:cs typeface="Calibri" pitchFamily="34" charset="0"/>
                        </a:rPr>
                        <a:t>Nbn</a:t>
                      </a:r>
                      <a:r>
                        <a:rPr lang="en-US" sz="1200" baseline="0" dirty="0" smtClean="0">
                          <a:solidFill>
                            <a:schemeClr val="tx1"/>
                          </a:solidFill>
                          <a:latin typeface="Calibri" pitchFamily="34" charset="0"/>
                          <a:cs typeface="Calibri" pitchFamily="34" charset="0"/>
                        </a:rPr>
                        <a:t>)</a:t>
                      </a:r>
                      <a:endParaRPr lang="en-US" sz="12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Actual</a:t>
                      </a:r>
                    </a:p>
                    <a:p>
                      <a:pPr algn="ctr"/>
                      <a:r>
                        <a:rPr lang="en-US" sz="1200" dirty="0" smtClean="0">
                          <a:solidFill>
                            <a:schemeClr val="tx1"/>
                          </a:solidFill>
                          <a:latin typeface="Calibri" pitchFamily="34" charset="0"/>
                          <a:cs typeface="Calibri" pitchFamily="34" charset="0"/>
                        </a:rPr>
                        <a:t>    Nbn</a:t>
                      </a:r>
                      <a:endParaRPr lang="en-US" sz="12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 % Perf.</a:t>
                      </a:r>
                      <a:endParaRPr lang="en-US" sz="12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err="1" smtClean="0">
                          <a:solidFill>
                            <a:schemeClr val="tx1"/>
                          </a:solidFill>
                          <a:latin typeface="Calibri" pitchFamily="34" charset="0"/>
                          <a:cs typeface="Calibri" pitchFamily="34" charset="0"/>
                        </a:rPr>
                        <a:t>Prov</a:t>
                      </a:r>
                      <a:r>
                        <a:rPr lang="en-US" sz="1200" baseline="0" dirty="0" smtClean="0">
                          <a:solidFill>
                            <a:schemeClr val="tx1"/>
                          </a:solidFill>
                          <a:latin typeface="Calibri" pitchFamily="34" charset="0"/>
                          <a:cs typeface="Calibri" pitchFamily="34" charset="0"/>
                        </a:rPr>
                        <a:t>    (</a:t>
                      </a:r>
                      <a:r>
                        <a:rPr lang="en-US" sz="1200" baseline="0" dirty="0" err="1" smtClean="0">
                          <a:solidFill>
                            <a:schemeClr val="tx1"/>
                          </a:solidFill>
                          <a:latin typeface="Calibri" pitchFamily="34" charset="0"/>
                          <a:cs typeface="Calibri" pitchFamily="34" charset="0"/>
                        </a:rPr>
                        <a:t>Nbn</a:t>
                      </a:r>
                      <a:r>
                        <a:rPr lang="en-US" sz="1200" baseline="0" dirty="0" smtClean="0">
                          <a:solidFill>
                            <a:schemeClr val="tx1"/>
                          </a:solidFill>
                          <a:latin typeface="Calibri" pitchFamily="34" charset="0"/>
                          <a:cs typeface="Calibri" pitchFamily="34" charset="0"/>
                        </a:rPr>
                        <a:t>)</a:t>
                      </a:r>
                      <a:endParaRPr lang="en-US" sz="12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Actual</a:t>
                      </a:r>
                    </a:p>
                    <a:p>
                      <a:pPr algn="ctr"/>
                      <a:r>
                        <a:rPr lang="en-US" sz="1200" dirty="0" smtClean="0">
                          <a:solidFill>
                            <a:schemeClr val="tx1"/>
                          </a:solidFill>
                          <a:latin typeface="Calibri" pitchFamily="34" charset="0"/>
                          <a:cs typeface="Calibri" pitchFamily="34" charset="0"/>
                        </a:rPr>
                        <a:t>    Nbn</a:t>
                      </a:r>
                      <a:endParaRPr lang="en-US" sz="12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 % Perf.</a:t>
                      </a:r>
                      <a:endParaRPr lang="en-US" sz="12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err="1" smtClean="0">
                          <a:solidFill>
                            <a:schemeClr val="tx1"/>
                          </a:solidFill>
                          <a:latin typeface="Calibri" pitchFamily="34" charset="0"/>
                          <a:cs typeface="Calibri" pitchFamily="34" charset="0"/>
                        </a:rPr>
                        <a:t>Prov</a:t>
                      </a:r>
                      <a:endParaRPr lang="en-US" sz="1200" dirty="0" smtClean="0">
                        <a:solidFill>
                          <a:schemeClr val="tx1"/>
                        </a:solidFill>
                        <a:latin typeface="Calibri" pitchFamily="34" charset="0"/>
                        <a:cs typeface="Calibri" pitchFamily="34" charset="0"/>
                      </a:endParaRPr>
                    </a:p>
                    <a:p>
                      <a:pPr algn="ctr"/>
                      <a:r>
                        <a:rPr lang="en-US" sz="1200" baseline="0" dirty="0" smtClean="0">
                          <a:solidFill>
                            <a:schemeClr val="tx1"/>
                          </a:solidFill>
                          <a:latin typeface="Calibri" pitchFamily="34" charset="0"/>
                          <a:cs typeface="Calibri" pitchFamily="34" charset="0"/>
                        </a:rPr>
                        <a:t>   (</a:t>
                      </a:r>
                      <a:r>
                        <a:rPr lang="en-US" sz="1200" baseline="0" dirty="0" err="1" smtClean="0">
                          <a:solidFill>
                            <a:schemeClr val="tx1"/>
                          </a:solidFill>
                          <a:latin typeface="Calibri" pitchFamily="34" charset="0"/>
                          <a:cs typeface="Calibri" pitchFamily="34" charset="0"/>
                        </a:rPr>
                        <a:t>Nbn</a:t>
                      </a:r>
                      <a:r>
                        <a:rPr lang="en-US" sz="1200" baseline="0" dirty="0" smtClean="0">
                          <a:solidFill>
                            <a:schemeClr val="tx1"/>
                          </a:solidFill>
                          <a:latin typeface="Calibri" pitchFamily="34" charset="0"/>
                          <a:cs typeface="Calibri" pitchFamily="34" charset="0"/>
                        </a:rPr>
                        <a:t>)</a:t>
                      </a:r>
                      <a:endParaRPr lang="en-US" sz="12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Actual</a:t>
                      </a:r>
                    </a:p>
                    <a:p>
                      <a:pPr algn="ctr"/>
                      <a:r>
                        <a:rPr lang="en-US" sz="1200" dirty="0" smtClean="0">
                          <a:solidFill>
                            <a:schemeClr val="tx1"/>
                          </a:solidFill>
                          <a:latin typeface="Calibri" pitchFamily="34" charset="0"/>
                          <a:cs typeface="Calibri" pitchFamily="34" charset="0"/>
                        </a:rPr>
                        <a:t>    Nbn</a:t>
                      </a:r>
                      <a:endParaRPr lang="en-US" sz="12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 % Perf.</a:t>
                      </a:r>
                      <a:endParaRPr lang="en-US" sz="12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309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pitchFamily="34" charset="0"/>
                          <a:cs typeface="Calibri" pitchFamily="34" charset="0"/>
                        </a:rPr>
                        <a:t>5% Pension Redemption Bond Fund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400" b="0" i="0" u="none" strike="noStrike" dirty="0" smtClean="0">
                          <a:solidFill>
                            <a:srgbClr val="000000"/>
                          </a:solidFill>
                          <a:latin typeface="Calibri"/>
                        </a:rPr>
                        <a:t>1.933</a:t>
                      </a:r>
                      <a:endParaRPr lang="en-US" sz="14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Calibri" pitchFamily="34" charset="0"/>
                          <a:cs typeface="Calibri" pitchFamily="34" charset="0"/>
                        </a:rPr>
                        <a:t>1.887</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98</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1.750</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1.786</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102</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0.891</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0.848</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95</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129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pitchFamily="34" charset="0"/>
                          <a:cs typeface="Calibri" pitchFamily="34" charset="0"/>
                        </a:rPr>
                        <a:t>Pension Redemption Bond Fund</a:t>
                      </a:r>
                      <a:r>
                        <a:rPr lang="en-US" sz="1200" baseline="0" dirty="0" smtClean="0">
                          <a:latin typeface="Calibri" pitchFamily="34" charset="0"/>
                          <a:cs typeface="Calibri" pitchFamily="34" charset="0"/>
                        </a:rPr>
                        <a:t> Shortfall</a:t>
                      </a:r>
                      <a:endParaRPr lang="en-US" sz="1200" dirty="0" smtClean="0">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400" b="0" i="0" u="none" strike="noStrike" dirty="0" smtClean="0">
                          <a:solidFill>
                            <a:srgbClr val="000000"/>
                          </a:solidFill>
                          <a:latin typeface="Calibri"/>
                        </a:rPr>
                        <a:t>1.929</a:t>
                      </a:r>
                      <a:endParaRPr lang="en-US" sz="14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7874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latin typeface="Calibri" pitchFamily="34" charset="0"/>
                          <a:cs typeface="Calibri" pitchFamily="34" charset="0"/>
                        </a:rPr>
                        <a:t>Pension &amp; Gratuities</a:t>
                      </a:r>
                    </a:p>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smtClean="0">
                          <a:latin typeface="Calibri" pitchFamily="34" charset="0"/>
                          <a:cs typeface="Calibri" pitchFamily="34" charset="0"/>
                        </a:rPr>
                        <a:t>(Civil Servants, Teachers)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i="0" u="none" strike="noStrike" dirty="0" smtClean="0">
                          <a:solidFill>
                            <a:srgbClr val="000000"/>
                          </a:solidFill>
                          <a:latin typeface="Calibri"/>
                        </a:rPr>
                        <a:t>1.600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2.452</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153</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1.600</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1.414</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88</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1.179</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0.791</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67</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129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pitchFamily="34" charset="0"/>
                          <a:cs typeface="Calibri" pitchFamily="34" charset="0"/>
                        </a:rPr>
                        <a:t>142% Pension &amp; Gratuities(Civil Servants, Teachers) Arrears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400" b="0" i="0" u="none" strike="noStrike" dirty="0" smtClean="0">
                          <a:solidFill>
                            <a:srgbClr val="000000"/>
                          </a:solidFill>
                          <a:latin typeface="Calibri"/>
                        </a:rPr>
                        <a:t>0.488</a:t>
                      </a:r>
                      <a:endParaRPr lang="en-US" sz="14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129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pitchFamily="34" charset="0"/>
                          <a:cs typeface="Calibri" pitchFamily="34" charset="0"/>
                        </a:rPr>
                        <a:t>6% Pension &amp; Gratuities(Civil Servants, Teachers) Arrears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400" b="0" i="0" u="none" strike="noStrike" dirty="0" smtClean="0">
                          <a:solidFill>
                            <a:srgbClr val="000000"/>
                          </a:solidFill>
                          <a:latin typeface="Calibri"/>
                        </a:rPr>
                        <a:t>0.037</a:t>
                      </a:r>
                      <a:endParaRPr lang="en-US" sz="14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7" name="Picture 7" descr="MEPB fin_0.tmp"/>
          <p:cNvPicPr>
            <a:picLocks noChangeAspect="1"/>
          </p:cNvPicPr>
          <p:nvPr/>
        </p:nvPicPr>
        <p:blipFill>
          <a:blip r:embed="rId3" cstate="print"/>
          <a:srcRect l="6554" t="11111" r="63655" b="61111"/>
          <a:stretch>
            <a:fillRect/>
          </a:stretch>
        </p:blipFill>
        <p:spPr bwMode="auto">
          <a:xfrm>
            <a:off x="152401" y="133351"/>
            <a:ext cx="609599" cy="634848"/>
          </a:xfrm>
          <a:prstGeom prst="rect">
            <a:avLst/>
          </a:prstGeom>
          <a:noFill/>
          <a:ln w="9525">
            <a:noFill/>
            <a:miter lim="800000"/>
            <a:headEnd/>
            <a:tailEnd/>
          </a:ln>
        </p:spPr>
      </p:pic>
      <p:pic>
        <p:nvPicPr>
          <p:cNvPr id="10" name="Picture 9" descr="MEPB fin_0.tmp"/>
          <p:cNvPicPr>
            <a:picLocks noChangeAspect="1"/>
          </p:cNvPicPr>
          <p:nvPr/>
        </p:nvPicPr>
        <p:blipFill>
          <a:blip r:embed="rId4" cstate="print"/>
          <a:srcRect l="37587" t="2222" r="1588" b="55556"/>
          <a:stretch>
            <a:fillRect/>
          </a:stretch>
        </p:blipFill>
        <p:spPr bwMode="auto">
          <a:xfrm>
            <a:off x="8001001" y="133350"/>
            <a:ext cx="838200" cy="381000"/>
          </a:xfrm>
          <a:prstGeom prst="rect">
            <a:avLst/>
          </a:prstGeom>
          <a:noFill/>
          <a:ln w="9525">
            <a:noFill/>
            <a:miter lim="800000"/>
            <a:headEnd/>
            <a:tailEnd/>
          </a:ln>
        </p:spPr>
      </p:pic>
      <p:sp>
        <p:nvSpPr>
          <p:cNvPr id="11" name="Slide Number Placeholder 10"/>
          <p:cNvSpPr>
            <a:spLocks noGrp="1"/>
          </p:cNvSpPr>
          <p:nvPr>
            <p:ph type="sldNum" sz="quarter" idx="12"/>
          </p:nvPr>
        </p:nvSpPr>
        <p:spPr/>
        <p:txBody>
          <a:bodyPr/>
          <a:lstStyle/>
          <a:p>
            <a:pPr>
              <a:defRPr/>
            </a:pPr>
            <a:fld id="{9B36653D-785B-486C-A4E5-0689D472AF01}" type="slidenum">
              <a:rPr lang="en-US" smtClean="0"/>
              <a:pPr>
                <a:defRPr/>
              </a:pPr>
              <a:t>27</a:t>
            </a:fld>
            <a:endParaRPr lang="en-US" dirty="0"/>
          </a:p>
        </p:txBody>
      </p:sp>
    </p:spTree>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0"/>
            <a:ext cx="6858000" cy="819150"/>
          </a:xfrm>
        </p:spPr>
        <p:txBody>
          <a:bodyPr/>
          <a:lstStyle/>
          <a:p>
            <a:pPr algn="ct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a:r>
            <a:br>
              <a:rPr lang="en-US" sz="2000" b="1" dirty="0" smtClean="0">
                <a:solidFill>
                  <a:srgbClr val="002060"/>
                </a:solidFill>
              </a:rPr>
            </a:br>
            <a:r>
              <a:rPr lang="en-US" sz="2000" b="1" dirty="0" smtClean="0">
                <a:solidFill>
                  <a:srgbClr val="002060"/>
                </a:solidFill>
              </a:rPr>
              <a:t> Half  Year  2013 – 2015 </a:t>
            </a:r>
            <a:r>
              <a:rPr lang="en-US" sz="2000" b="1" dirty="0" smtClean="0">
                <a:solidFill>
                  <a:srgbClr val="002060"/>
                </a:solidFill>
                <a:latin typeface="Calibri" pitchFamily="34" charset="0"/>
                <a:cs typeface="Calibri" pitchFamily="34" charset="0"/>
              </a:rPr>
              <a:t>Personnel Cost </a:t>
            </a:r>
            <a:r>
              <a:rPr lang="en-US" sz="2000" b="1" dirty="0" smtClean="0">
                <a:solidFill>
                  <a:srgbClr val="002060"/>
                </a:solidFill>
              </a:rPr>
              <a:t>Comparison</a:t>
            </a:r>
            <a:r>
              <a:rPr lang="en-US" sz="2000" b="1" dirty="0" smtClean="0">
                <a:solidFill>
                  <a:srgbClr val="002060"/>
                </a:solidFill>
                <a:latin typeface="Calibri" pitchFamily="34" charset="0"/>
                <a:cs typeface="Calibri" pitchFamily="34" charset="0"/>
              </a:rPr>
              <a:t>…3/</a:t>
            </a:r>
            <a:r>
              <a:rPr lang="en-US" sz="2000" b="1" dirty="0" smtClean="0">
                <a:solidFill>
                  <a:srgbClr val="002060"/>
                </a:solidFill>
              </a:rPr>
              <a:t/>
            </a:r>
            <a:br>
              <a:rPr lang="en-US" sz="2000" b="1" dirty="0" smtClean="0">
                <a:solidFill>
                  <a:srgbClr val="002060"/>
                </a:solidFill>
              </a:rPr>
            </a:br>
            <a:endParaRPr lang="en-US" sz="2000" dirty="0"/>
          </a:p>
        </p:txBody>
      </p:sp>
      <p:sp>
        <p:nvSpPr>
          <p:cNvPr id="4" name="Footer Placeholder 3"/>
          <p:cNvSpPr>
            <a:spLocks noGrp="1"/>
          </p:cNvSpPr>
          <p:nvPr>
            <p:ph type="ftr" sz="quarter" idx="11"/>
          </p:nvPr>
        </p:nvSpPr>
        <p:spPr>
          <a:xfrm>
            <a:off x="914400" y="4629150"/>
            <a:ext cx="6400800" cy="514350"/>
          </a:xfrm>
        </p:spPr>
        <p:txBody>
          <a:bodyPr/>
          <a:lstStyle/>
          <a:p>
            <a:pPr>
              <a:defRPr/>
            </a:pPr>
            <a:r>
              <a:rPr lang="en-US" dirty="0" smtClean="0"/>
              <a:t>MEPB:Q2/Half Year Y2015 Budget Performance Appraisal</a:t>
            </a:r>
            <a:endParaRPr lang="en-US" dirty="0"/>
          </a:p>
        </p:txBody>
      </p:sp>
      <p:sp>
        <p:nvSpPr>
          <p:cNvPr id="8" name="Content Placeholder 7"/>
          <p:cNvSpPr>
            <a:spLocks noGrp="1"/>
          </p:cNvSpPr>
          <p:nvPr>
            <p:ph sz="quarter" idx="1"/>
          </p:nvPr>
        </p:nvSpPr>
        <p:spPr>
          <a:xfrm>
            <a:off x="381000" y="1085850"/>
            <a:ext cx="8534400" cy="3543300"/>
          </a:xfrm>
        </p:spPr>
        <p:txBody>
          <a:bodyPr/>
          <a:lstStyle/>
          <a:p>
            <a:pPr>
              <a:buNone/>
            </a:pPr>
            <a:r>
              <a:rPr lang="en-US" dirty="0" smtClean="0"/>
              <a:t>	</a:t>
            </a:r>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3877901785"/>
              </p:ext>
            </p:extLst>
          </p:nvPr>
        </p:nvGraphicFramePr>
        <p:xfrm>
          <a:off x="457197" y="438151"/>
          <a:ext cx="8305802" cy="4343401"/>
        </p:xfrm>
        <a:graphic>
          <a:graphicData uri="http://schemas.openxmlformats.org/drawingml/2006/table">
            <a:tbl>
              <a:tblPr firstRow="1" bandRow="1">
                <a:tableStyleId>{5C22544A-7EE6-4342-B048-85BDC9FD1C3A}</a:tableStyleId>
              </a:tblPr>
              <a:tblGrid>
                <a:gridCol w="1676403"/>
                <a:gridCol w="685755"/>
                <a:gridCol w="881933"/>
                <a:gridCol w="651911"/>
                <a:gridCol w="794290"/>
                <a:gridCol w="723102"/>
                <a:gridCol w="723102"/>
                <a:gridCol w="723102"/>
                <a:gridCol w="723102"/>
                <a:gridCol w="723102"/>
              </a:tblGrid>
              <a:tr h="523673">
                <a:tc rowSpan="2">
                  <a:txBody>
                    <a:bodyPr/>
                    <a:lstStyle/>
                    <a:p>
                      <a:pPr algn="ctr"/>
                      <a:r>
                        <a:rPr lang="en-US" sz="1100" dirty="0" smtClean="0">
                          <a:solidFill>
                            <a:schemeClr val="tx1"/>
                          </a:solidFill>
                          <a:latin typeface="Calibri" pitchFamily="34" charset="0"/>
                          <a:cs typeface="Calibri" pitchFamily="34" charset="0"/>
                        </a:rPr>
                        <a:t>Detail</a:t>
                      </a:r>
                      <a:endParaRPr lang="en-US" sz="11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US" sz="1400" dirty="0" smtClean="0">
                          <a:solidFill>
                            <a:schemeClr val="tx1"/>
                          </a:solidFill>
                          <a:latin typeface="Calibri" pitchFamily="34" charset="0"/>
                          <a:cs typeface="Calibri" pitchFamily="34" charset="0"/>
                        </a:rPr>
                        <a:t>Y2015</a:t>
                      </a:r>
                      <a:endParaRPr lang="en-US" sz="14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Calibri" pitchFamily="34" charset="0"/>
                          <a:cs typeface="Calibri" pitchFamily="34" charset="0"/>
                        </a:rPr>
                        <a:t>Y2014</a:t>
                      </a:r>
                    </a:p>
                    <a:p>
                      <a:pPr algn="ctr"/>
                      <a:endParaRPr lang="en-US" sz="14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a:r>
                        <a:rPr lang="en-US" sz="1400" dirty="0" smtClean="0">
                          <a:solidFill>
                            <a:schemeClr val="tx1"/>
                          </a:solidFill>
                          <a:latin typeface="Calibri" pitchFamily="34" charset="0"/>
                          <a:cs typeface="Calibri" pitchFamily="34" charset="0"/>
                        </a:rPr>
                        <a:t>Y2013</a:t>
                      </a:r>
                      <a:endParaRPr lang="en-US" sz="14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39302">
                <a:tc vMerge="1">
                  <a:txBody>
                    <a:bodyPr/>
                    <a:lstStyle/>
                    <a:p>
                      <a:endParaRPr lang="en-US" sz="10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err="1" smtClean="0">
                          <a:solidFill>
                            <a:schemeClr val="tx1"/>
                          </a:solidFill>
                          <a:latin typeface="Calibri" pitchFamily="34" charset="0"/>
                          <a:cs typeface="Calibri" pitchFamily="34" charset="0"/>
                        </a:rPr>
                        <a:t>Prov</a:t>
                      </a:r>
                      <a:r>
                        <a:rPr lang="en-US" sz="1400" baseline="0" dirty="0" smtClean="0">
                          <a:solidFill>
                            <a:schemeClr val="tx1"/>
                          </a:solidFill>
                          <a:latin typeface="Calibri" pitchFamily="34" charset="0"/>
                          <a:cs typeface="Calibri" pitchFamily="34" charset="0"/>
                        </a:rPr>
                        <a:t>    (</a:t>
                      </a:r>
                      <a:r>
                        <a:rPr lang="en-US" sz="1400" baseline="0" dirty="0" err="1" smtClean="0">
                          <a:solidFill>
                            <a:schemeClr val="tx1"/>
                          </a:solidFill>
                          <a:latin typeface="Calibri" pitchFamily="34" charset="0"/>
                          <a:cs typeface="Calibri" pitchFamily="34" charset="0"/>
                        </a:rPr>
                        <a:t>Nbn</a:t>
                      </a:r>
                      <a:r>
                        <a:rPr lang="en-US" sz="1100" baseline="0" dirty="0" smtClean="0">
                          <a:solidFill>
                            <a:schemeClr val="tx1"/>
                          </a:solidFill>
                          <a:latin typeface="Calibri" pitchFamily="34" charset="0"/>
                          <a:cs typeface="Calibri" pitchFamily="34" charset="0"/>
                        </a:rPr>
                        <a:t>)</a:t>
                      </a:r>
                      <a:endParaRPr lang="en-US" sz="11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Actual</a:t>
                      </a:r>
                    </a:p>
                    <a:p>
                      <a:pPr algn="ctr"/>
                      <a:r>
                        <a:rPr lang="en-US" sz="1400" dirty="0" smtClean="0">
                          <a:solidFill>
                            <a:schemeClr val="tx1"/>
                          </a:solidFill>
                          <a:latin typeface="Calibri" pitchFamily="34" charset="0"/>
                          <a:cs typeface="Calibri" pitchFamily="34" charset="0"/>
                        </a:rPr>
                        <a:t>    Nbn</a:t>
                      </a:r>
                      <a:endParaRPr lang="en-US" sz="14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 % Perf.</a:t>
                      </a:r>
                      <a:endParaRPr lang="en-US" sz="14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err="1" smtClean="0">
                          <a:solidFill>
                            <a:schemeClr val="tx1"/>
                          </a:solidFill>
                          <a:latin typeface="Calibri" pitchFamily="34" charset="0"/>
                          <a:cs typeface="Calibri" pitchFamily="34" charset="0"/>
                        </a:rPr>
                        <a:t>Prov</a:t>
                      </a:r>
                      <a:r>
                        <a:rPr lang="en-US" sz="1400" baseline="0" dirty="0" smtClean="0">
                          <a:solidFill>
                            <a:schemeClr val="tx1"/>
                          </a:solidFill>
                          <a:latin typeface="Calibri" pitchFamily="34" charset="0"/>
                          <a:cs typeface="Calibri" pitchFamily="34" charset="0"/>
                        </a:rPr>
                        <a:t>    (</a:t>
                      </a:r>
                      <a:r>
                        <a:rPr lang="en-US" sz="1400" baseline="0" dirty="0" err="1" smtClean="0">
                          <a:solidFill>
                            <a:schemeClr val="tx1"/>
                          </a:solidFill>
                          <a:latin typeface="Calibri" pitchFamily="34" charset="0"/>
                          <a:cs typeface="Calibri" pitchFamily="34" charset="0"/>
                        </a:rPr>
                        <a:t>Nbn</a:t>
                      </a:r>
                      <a:r>
                        <a:rPr lang="en-US" sz="1400" baseline="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Actual</a:t>
                      </a:r>
                    </a:p>
                    <a:p>
                      <a:pPr algn="ctr"/>
                      <a:r>
                        <a:rPr lang="en-US" sz="1400" dirty="0" smtClean="0">
                          <a:solidFill>
                            <a:schemeClr val="tx1"/>
                          </a:solidFill>
                          <a:latin typeface="Calibri" pitchFamily="34" charset="0"/>
                          <a:cs typeface="Calibri" pitchFamily="34" charset="0"/>
                        </a:rPr>
                        <a:t>    Nbn</a:t>
                      </a:r>
                      <a:endParaRPr lang="en-US" sz="14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 % Perf.</a:t>
                      </a:r>
                      <a:endParaRPr lang="en-US" sz="14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err="1" smtClean="0">
                          <a:solidFill>
                            <a:schemeClr val="tx1"/>
                          </a:solidFill>
                          <a:latin typeface="Calibri" pitchFamily="34" charset="0"/>
                          <a:cs typeface="Calibri" pitchFamily="34" charset="0"/>
                        </a:rPr>
                        <a:t>Prov</a:t>
                      </a:r>
                      <a:endParaRPr lang="en-US" sz="1400" dirty="0" smtClean="0">
                        <a:solidFill>
                          <a:schemeClr val="tx1"/>
                        </a:solidFill>
                        <a:latin typeface="Calibri" pitchFamily="34" charset="0"/>
                        <a:cs typeface="Calibri" pitchFamily="34" charset="0"/>
                      </a:endParaRPr>
                    </a:p>
                    <a:p>
                      <a:pPr algn="ctr"/>
                      <a:r>
                        <a:rPr lang="en-US" sz="1400" baseline="0" dirty="0" smtClean="0">
                          <a:solidFill>
                            <a:schemeClr val="tx1"/>
                          </a:solidFill>
                          <a:latin typeface="Calibri" pitchFamily="34" charset="0"/>
                          <a:cs typeface="Calibri" pitchFamily="34" charset="0"/>
                        </a:rPr>
                        <a:t>   (</a:t>
                      </a:r>
                      <a:r>
                        <a:rPr lang="en-US" sz="1400" baseline="0" dirty="0" err="1" smtClean="0">
                          <a:solidFill>
                            <a:schemeClr val="tx1"/>
                          </a:solidFill>
                          <a:latin typeface="Calibri" pitchFamily="34" charset="0"/>
                          <a:cs typeface="Calibri" pitchFamily="34" charset="0"/>
                        </a:rPr>
                        <a:t>Nbn</a:t>
                      </a:r>
                      <a:r>
                        <a:rPr lang="en-US" sz="1400" baseline="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Actual</a:t>
                      </a:r>
                    </a:p>
                    <a:p>
                      <a:pPr algn="ctr"/>
                      <a:r>
                        <a:rPr lang="en-US" sz="1400" dirty="0" smtClean="0">
                          <a:solidFill>
                            <a:schemeClr val="tx1"/>
                          </a:solidFill>
                          <a:latin typeface="Calibri" pitchFamily="34" charset="0"/>
                          <a:cs typeface="Calibri" pitchFamily="34" charset="0"/>
                        </a:rPr>
                        <a:t>    Nbn</a:t>
                      </a:r>
                      <a:endParaRPr lang="en-US" sz="14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 % Perf.</a:t>
                      </a:r>
                      <a:endParaRPr lang="en-US" sz="1400" dirty="0">
                        <a:solidFill>
                          <a:schemeClr val="tx1"/>
                        </a:solidFill>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3171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pitchFamily="34" charset="0"/>
                          <a:cs typeface="Calibri" pitchFamily="34" charset="0"/>
                        </a:rPr>
                        <a:t>15% Pension &amp; Gratuities(Civil Servants, Teachers) Arrears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400" b="0" i="0" u="none" strike="noStrike" dirty="0" smtClean="0">
                          <a:solidFill>
                            <a:srgbClr val="000000"/>
                          </a:solidFill>
                          <a:latin typeface="Calibri"/>
                        </a:rPr>
                        <a:t>0.171</a:t>
                      </a:r>
                      <a:endParaRPr lang="en-US" sz="14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20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pitchFamily="34" charset="0"/>
                          <a:cs typeface="Calibri" pitchFamily="34" charset="0"/>
                        </a:rPr>
                        <a:t>Pensions &amp; Gratuities(Judiciary)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400" b="0" i="0" u="none" strike="noStrike" dirty="0" smtClean="0">
                          <a:solidFill>
                            <a:srgbClr val="000000"/>
                          </a:solidFill>
                          <a:latin typeface="Calibri"/>
                        </a:rPr>
                        <a:t>0.117</a:t>
                      </a:r>
                      <a:endParaRPr lang="en-US" sz="14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0.102</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87</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0.156</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0.091</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59</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0.120</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0.099</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83</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64688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pitchFamily="34" charset="0"/>
                          <a:cs typeface="Calibri" pitchFamily="34" charset="0"/>
                        </a:rPr>
                        <a:t>Retirement Planning/Contingencies Expenses (Pensions)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400" b="0" i="0" u="none" strike="noStrike" dirty="0" smtClean="0">
                          <a:solidFill>
                            <a:srgbClr val="000000"/>
                          </a:solidFill>
                          <a:latin typeface="Calibri"/>
                        </a:rPr>
                        <a:t>0.100</a:t>
                      </a:r>
                      <a:endParaRPr lang="en-US" sz="14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0.185</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0.106</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57</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0.100</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0.188</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188</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3884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pitchFamily="34" charset="0"/>
                          <a:cs typeface="Calibri" pitchFamily="34" charset="0"/>
                        </a:rPr>
                        <a:t>Pension Sinking  Fund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400" b="0" i="0" u="none" strike="noStrike" dirty="0" smtClean="0">
                          <a:solidFill>
                            <a:srgbClr val="000000"/>
                          </a:solidFill>
                          <a:latin typeface="Calibri"/>
                        </a:rPr>
                        <a:t>0.600</a:t>
                      </a:r>
                      <a:endParaRPr lang="en-US" sz="14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0.600</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100</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0.600</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0.600</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100</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0.600</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0.600</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100</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3884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pitchFamily="34" charset="0"/>
                          <a:cs typeface="Calibri" pitchFamily="34" charset="0"/>
                        </a:rPr>
                        <a:t>Severance Pay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400" b="0" i="0" u="none" strike="noStrike" dirty="0" smtClean="0">
                          <a:solidFill>
                            <a:srgbClr val="000000"/>
                          </a:solidFill>
                          <a:latin typeface="Calibri"/>
                        </a:rPr>
                        <a:t>0.300</a:t>
                      </a:r>
                      <a:endParaRPr lang="en-US" sz="14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620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pitchFamily="34" charset="0"/>
                          <a:cs typeface="Calibri" pitchFamily="34" charset="0"/>
                        </a:rPr>
                        <a:t>Subvention</a:t>
                      </a:r>
                      <a:r>
                        <a:rPr lang="en-US" sz="1200" baseline="0" dirty="0" smtClean="0">
                          <a:latin typeface="Calibri" pitchFamily="34" charset="0"/>
                          <a:cs typeface="Calibri" pitchFamily="34" charset="0"/>
                        </a:rPr>
                        <a:t> to </a:t>
                      </a:r>
                      <a:r>
                        <a:rPr lang="en-US" sz="1200" baseline="0" dirty="0" err="1" smtClean="0">
                          <a:latin typeface="Calibri" pitchFamily="34" charset="0"/>
                          <a:cs typeface="Calibri" pitchFamily="34" charset="0"/>
                        </a:rPr>
                        <a:t>Parastatals</a:t>
                      </a:r>
                      <a:endParaRPr lang="en-US" sz="1200" dirty="0" smtClean="0">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400" b="0" i="0" u="none" strike="noStrike" dirty="0" smtClean="0">
                          <a:solidFill>
                            <a:srgbClr val="000000"/>
                          </a:solidFill>
                          <a:latin typeface="Calibri"/>
                        </a:rPr>
                        <a:t>6.102</a:t>
                      </a:r>
                      <a:endParaRPr lang="en-US" sz="1400" b="0"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smtClean="0">
                          <a:solidFill>
                            <a:schemeClr val="tx1"/>
                          </a:solidFill>
                          <a:latin typeface="Calibri" pitchFamily="34" charset="0"/>
                          <a:cs typeface="Calibri" pitchFamily="34" charset="0"/>
                        </a:rPr>
                        <a:t>--</a:t>
                      </a:r>
                      <a:endParaRPr lang="en-US" sz="16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solidFill>
                            <a:schemeClr val="tx1"/>
                          </a:solidFill>
                          <a:latin typeface="Calibri" pitchFamily="34" charset="0"/>
                          <a:cs typeface="Calibri" pitchFamily="34" charset="0"/>
                        </a:rPr>
                        <a:t>-</a:t>
                      </a:r>
                      <a:endParaRPr lang="en-US" sz="1400" dirty="0">
                        <a:solidFill>
                          <a:schemeClr val="tx1"/>
                        </a:solidFill>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7" name="Picture 7" descr="MEPB fin_0.tmp"/>
          <p:cNvPicPr>
            <a:picLocks noChangeAspect="1"/>
          </p:cNvPicPr>
          <p:nvPr/>
        </p:nvPicPr>
        <p:blipFill>
          <a:blip r:embed="rId3" cstate="print"/>
          <a:srcRect l="6554" t="11111" r="63655" b="61111"/>
          <a:stretch>
            <a:fillRect/>
          </a:stretch>
        </p:blipFill>
        <p:spPr bwMode="auto">
          <a:xfrm>
            <a:off x="152401" y="133351"/>
            <a:ext cx="609599" cy="634848"/>
          </a:xfrm>
          <a:prstGeom prst="rect">
            <a:avLst/>
          </a:prstGeom>
          <a:noFill/>
          <a:ln w="9525">
            <a:noFill/>
            <a:miter lim="800000"/>
            <a:headEnd/>
            <a:tailEnd/>
          </a:ln>
        </p:spPr>
      </p:pic>
      <p:pic>
        <p:nvPicPr>
          <p:cNvPr id="10" name="Picture 9" descr="MEPB fin_0.tmp"/>
          <p:cNvPicPr>
            <a:picLocks noChangeAspect="1"/>
          </p:cNvPicPr>
          <p:nvPr/>
        </p:nvPicPr>
        <p:blipFill>
          <a:blip r:embed="rId4" cstate="print"/>
          <a:srcRect l="37587" t="2222" r="1588" b="55556"/>
          <a:stretch>
            <a:fillRect/>
          </a:stretch>
        </p:blipFill>
        <p:spPr bwMode="auto">
          <a:xfrm>
            <a:off x="8001001" y="133350"/>
            <a:ext cx="838200" cy="381000"/>
          </a:xfrm>
          <a:prstGeom prst="rect">
            <a:avLst/>
          </a:prstGeom>
          <a:noFill/>
          <a:ln w="9525">
            <a:noFill/>
            <a:miter lim="800000"/>
            <a:headEnd/>
            <a:tailEnd/>
          </a:ln>
        </p:spPr>
      </p:pic>
      <p:sp>
        <p:nvSpPr>
          <p:cNvPr id="11" name="Slide Number Placeholder 10"/>
          <p:cNvSpPr>
            <a:spLocks noGrp="1"/>
          </p:cNvSpPr>
          <p:nvPr>
            <p:ph type="sldNum" sz="quarter" idx="12"/>
          </p:nvPr>
        </p:nvSpPr>
        <p:spPr/>
        <p:txBody>
          <a:bodyPr/>
          <a:lstStyle/>
          <a:p>
            <a:pPr>
              <a:defRPr/>
            </a:pPr>
            <a:fld id="{9B36653D-785B-486C-A4E5-0689D472AF01}" type="slidenum">
              <a:rPr lang="en-US" smtClean="0"/>
              <a:pPr>
                <a:defRPr/>
              </a:pPr>
              <a:t>28</a:t>
            </a:fld>
            <a:endParaRPr lang="en-US" dirty="0"/>
          </a:p>
        </p:txBody>
      </p:sp>
    </p:spTree>
  </p:cSld>
  <p:clrMapOvr>
    <a:masterClrMapping/>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6375"/>
            <a:ext cx="7772400" cy="612775"/>
          </a:xfrm>
        </p:spPr>
        <p:txBody>
          <a:bodyPr/>
          <a:lstStyle/>
          <a:p>
            <a:pPr algn="ctr"/>
            <a:r>
              <a:rPr lang="en-US" sz="2000" b="1" dirty="0" smtClean="0"/>
              <a:t>Half Year 2015  Personnel Cost Performance Appraisal </a:t>
            </a:r>
            <a:endParaRPr lang="en-US" sz="2000" dirty="0"/>
          </a:p>
        </p:txBody>
      </p:sp>
      <p:sp>
        <p:nvSpPr>
          <p:cNvPr id="3" name="Content Placeholder 2"/>
          <p:cNvSpPr>
            <a:spLocks noGrp="1"/>
          </p:cNvSpPr>
          <p:nvPr>
            <p:ph sz="quarter" idx="1"/>
          </p:nvPr>
        </p:nvSpPr>
        <p:spPr>
          <a:xfrm>
            <a:off x="609600" y="819150"/>
            <a:ext cx="8153400" cy="3695700"/>
          </a:xfrm>
        </p:spPr>
        <p:txBody>
          <a:bodyPr/>
          <a:lstStyle/>
          <a:p>
            <a:r>
              <a:rPr lang="en-US" sz="2400" dirty="0" smtClean="0"/>
              <a:t>Total Personnel Cost (TPC) was N44.455bn./78% recording an increase of  N1.736bn over the same period in  Y201</a:t>
            </a:r>
            <a:r>
              <a:rPr lang="yo-NG" sz="2400" dirty="0" smtClean="0"/>
              <a:t>4</a:t>
            </a:r>
            <a:r>
              <a:rPr lang="en-US" sz="2400" dirty="0" smtClean="0"/>
              <a:t> at N42.719/97% </a:t>
            </a:r>
          </a:p>
          <a:p>
            <a:r>
              <a:rPr lang="en-US" sz="2400" dirty="0" smtClean="0"/>
              <a:t>TPC gulped 35% of IGR; 24% of  TR and  38% of  Total Recurrent Expenditure; remained within the State Wage Policy of 25% ceiling of  TR ,35% of IGR and World Bank DPO II</a:t>
            </a:r>
            <a:r>
              <a:rPr lang="yo-NG" sz="2400" dirty="0" smtClean="0"/>
              <a:t>I</a:t>
            </a:r>
            <a:r>
              <a:rPr lang="en-US" sz="2400" dirty="0" smtClean="0"/>
              <a:t> Trigger of 40% ceiling on Recurrent Expenditure</a:t>
            </a:r>
            <a:r>
              <a:rPr lang="yo-NG" sz="2400" dirty="0" smtClean="0"/>
              <a:t> (RE)</a:t>
            </a:r>
          </a:p>
          <a:p>
            <a:r>
              <a:rPr lang="yo-NG" sz="2400" dirty="0" smtClean="0"/>
              <a:t>The 40% TPC ceiling on RE should be closely monitored for the State </a:t>
            </a:r>
            <a:r>
              <a:rPr lang="en-US" sz="2400" dirty="0" smtClean="0"/>
              <a:t>as envisaged by</a:t>
            </a:r>
            <a:r>
              <a:rPr lang="yo-NG" sz="2400" dirty="0" smtClean="0"/>
              <a:t> DPOIII </a:t>
            </a:r>
            <a:endParaRPr lang="en-US" sz="2400" dirty="0" smtClean="0"/>
          </a:p>
          <a:p>
            <a:pPr>
              <a:buNone/>
            </a:pPr>
            <a:r>
              <a:rPr lang="en-US" sz="2400" dirty="0" smtClean="0"/>
              <a:t>		</a:t>
            </a:r>
          </a:p>
          <a:p>
            <a:pPr>
              <a:buNone/>
            </a:pPr>
            <a:endParaRPr lang="en-US" sz="2400" dirty="0" smtClean="0"/>
          </a:p>
          <a:p>
            <a:pPr>
              <a:buNone/>
            </a:pPr>
            <a:endParaRPr lang="en-US" dirty="0"/>
          </a:p>
        </p:txBody>
      </p:sp>
      <p:sp>
        <p:nvSpPr>
          <p:cNvPr id="4" name="Footer Placeholder 3"/>
          <p:cNvSpPr>
            <a:spLocks noGrp="1"/>
          </p:cNvSpPr>
          <p:nvPr>
            <p:ph type="ftr" sz="quarter" idx="11"/>
          </p:nvPr>
        </p:nvSpPr>
        <p:spPr>
          <a:xfrm>
            <a:off x="914400" y="4629150"/>
            <a:ext cx="6858000" cy="342900"/>
          </a:xfrm>
        </p:spPr>
        <p:txBody>
          <a:bodyPr/>
          <a:lstStyle/>
          <a:p>
            <a:pPr>
              <a:defRPr/>
            </a:pPr>
            <a:r>
              <a:rPr lang="en-US" smtClean="0"/>
              <a:t>MEPB:Q2/Half Year Y2015 Budget Performance Appraisal</a:t>
            </a:r>
            <a:endParaRPr lang="en-US" dirty="0"/>
          </a:p>
        </p:txBody>
      </p:sp>
      <p:pic>
        <p:nvPicPr>
          <p:cNvPr id="6"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7" name="Picture 9" descr="MEPB fin_0.tmp"/>
          <p:cNvPicPr>
            <a:picLocks noChangeAspect="1"/>
          </p:cNvPicPr>
          <p:nvPr/>
        </p:nvPicPr>
        <p:blipFill>
          <a:blip r:embed="rId4" cstate="print"/>
          <a:srcRect l="37587" t="2222" r="1588" b="55556"/>
          <a:stretch>
            <a:fillRect/>
          </a:stretch>
        </p:blipFill>
        <p:spPr bwMode="auto">
          <a:xfrm>
            <a:off x="8458200" y="133350"/>
            <a:ext cx="538163" cy="533400"/>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9B36653D-785B-486C-A4E5-0689D472AF01}" type="slidenum">
              <a:rPr lang="en-US" smtClean="0"/>
              <a:pPr>
                <a:defRPr/>
              </a:pPr>
              <a:t>29</a:t>
            </a:fld>
            <a:endParaRPr lang="en-US" dirty="0"/>
          </a:p>
        </p:txBody>
      </p:sp>
    </p:spTree>
  </p:cSld>
  <p:clrMapOvr>
    <a:masterClrMapping/>
  </p:clrMapOvr>
  <p:transition spd="slow">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514349"/>
          </a:xfrm>
        </p:spPr>
        <p:txBody>
          <a:bodyPr/>
          <a:lstStyle/>
          <a:p>
            <a:pPr algn="ctr"/>
            <a:r>
              <a:rPr lang="en-US" sz="2400" b="1" dirty="0" smtClean="0">
                <a:solidFill>
                  <a:srgbClr val="002060"/>
                </a:solidFill>
              </a:rPr>
              <a:t> </a:t>
            </a:r>
            <a:r>
              <a:rPr lang="en-US" sz="2000" b="1" dirty="0" smtClean="0">
                <a:solidFill>
                  <a:srgbClr val="002060"/>
                </a:solidFill>
              </a:rPr>
              <a:t>Half-Year 2013 -2015 Overhead Costs Performance</a:t>
            </a:r>
            <a:endParaRPr lang="en-US" sz="2000" dirty="0"/>
          </a:p>
        </p:txBody>
      </p:sp>
      <p:graphicFrame>
        <p:nvGraphicFramePr>
          <p:cNvPr id="6" name="Content Placeholder 5"/>
          <p:cNvGraphicFramePr>
            <a:graphicFrameLocks noGrp="1"/>
          </p:cNvGraphicFramePr>
          <p:nvPr>
            <p:ph sz="quarter" idx="1"/>
            <p:extLst>
              <p:ext uri="{D42A27DB-BD31-4B8C-83A1-F6EECF244321}">
                <p14:modId xmlns:p14="http://schemas.microsoft.com/office/powerpoint/2010/main" val="3556800095"/>
              </p:ext>
            </p:extLst>
          </p:nvPr>
        </p:nvGraphicFramePr>
        <p:xfrm>
          <a:off x="609600" y="514352"/>
          <a:ext cx="7924800" cy="3838520"/>
        </p:xfrm>
        <a:graphic>
          <a:graphicData uri="http://schemas.openxmlformats.org/drawingml/2006/table">
            <a:tbl>
              <a:tblPr firstRow="1" bandRow="1">
                <a:tableStyleId>{5C22544A-7EE6-4342-B048-85BDC9FD1C3A}</a:tableStyleId>
              </a:tblPr>
              <a:tblGrid>
                <a:gridCol w="1378228"/>
                <a:gridCol w="755372"/>
                <a:gridCol w="762000"/>
                <a:gridCol w="457200"/>
                <a:gridCol w="762000"/>
                <a:gridCol w="762000"/>
                <a:gridCol w="457200"/>
                <a:gridCol w="762000"/>
                <a:gridCol w="762000"/>
                <a:gridCol w="1066800"/>
              </a:tblGrid>
              <a:tr h="428790">
                <a:tc>
                  <a:txBody>
                    <a:bodyPr/>
                    <a:lstStyle/>
                    <a:p>
                      <a:endParaRPr lang="en-US" sz="1100" dirty="0">
                        <a:latin typeface="Calibri" pitchFamily="34" charset="0"/>
                        <a:cs typeface="Calibri"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Calibri" pitchFamily="34" charset="0"/>
                        </a:rPr>
                        <a:t>2015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Calibri" pitchFamily="34" charset="0"/>
                        </a:rPr>
                        <a:t>2014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Calibri" pitchFamily="34" charset="0"/>
                        </a:rPr>
                        <a:t>2013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00688">
                <a:tc>
                  <a:txBody>
                    <a:bodyPr/>
                    <a:lstStyle/>
                    <a:p>
                      <a:pPr algn="ctr"/>
                      <a:r>
                        <a:rPr lang="en-US" sz="1200" b="1" dirty="0" smtClean="0">
                          <a:latin typeface="Calibri" pitchFamily="34" charset="0"/>
                          <a:cs typeface="Calibri" pitchFamily="34" charset="0"/>
                        </a:rPr>
                        <a:t>Details</a:t>
                      </a:r>
                      <a:endParaRPr lang="en-US" sz="1200" b="1" dirty="0">
                        <a:latin typeface="Calibri" pitchFamily="34" charset="0"/>
                        <a:cs typeface="Calibri"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err="1" smtClean="0">
                          <a:ln>
                            <a:noFill/>
                          </a:ln>
                          <a:solidFill>
                            <a:schemeClr val="tx1"/>
                          </a:solidFill>
                          <a:effectLst/>
                          <a:latin typeface="Calibri" pitchFamily="34" charset="0"/>
                          <a:cs typeface="Calibri" pitchFamily="34" charset="0"/>
                        </a:rPr>
                        <a:t>Prov</a:t>
                      </a:r>
                      <a:endParaRPr kumimoji="0" lang="en-US" sz="11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Calibri" pitchFamily="34" charset="0"/>
                        </a:rPr>
                        <a:t>(Nbn)</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1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Calibri" pitchFamily="34" charset="0"/>
                        </a:rPr>
                        <a:t>Actual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Calibri" pitchFamily="34" charset="0"/>
                        </a:rPr>
                        <a:t>(Nbn)</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1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100" b="1" i="0" u="none" strike="noStrike" cap="none" normalizeH="0" baseline="0" dirty="0" smtClean="0">
                          <a:ln>
                            <a:noFill/>
                          </a:ln>
                          <a:solidFill>
                            <a:schemeClr val="tx1"/>
                          </a:solidFill>
                          <a:effectLst/>
                          <a:latin typeface="Calibri" pitchFamily="34" charset="0"/>
                          <a:cs typeface="Calibri" pitchFamily="34"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err="1" smtClean="0">
                          <a:ln>
                            <a:noFill/>
                          </a:ln>
                          <a:solidFill>
                            <a:schemeClr val="tx1"/>
                          </a:solidFill>
                          <a:effectLst/>
                          <a:latin typeface="Calibri" pitchFamily="34" charset="0"/>
                          <a:cs typeface="Calibri" pitchFamily="34" charset="0"/>
                        </a:rPr>
                        <a:t>Perf</a:t>
                      </a:r>
                      <a:endParaRPr kumimoji="0" lang="en-US" sz="11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err="1" smtClean="0">
                          <a:ln>
                            <a:noFill/>
                          </a:ln>
                          <a:solidFill>
                            <a:schemeClr val="tx1"/>
                          </a:solidFill>
                          <a:effectLst/>
                          <a:latin typeface="Calibri" pitchFamily="34" charset="0"/>
                          <a:cs typeface="Calibri" pitchFamily="34" charset="0"/>
                        </a:rPr>
                        <a:t>Prov</a:t>
                      </a:r>
                      <a:endParaRPr kumimoji="0" lang="en-US" sz="11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Calibri" pitchFamily="34" charset="0"/>
                        </a:rPr>
                        <a:t>(Nbn)</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1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Calibri" pitchFamily="34" charset="0"/>
                        </a:rPr>
                        <a:t>Actual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Calibri" pitchFamily="34" charset="0"/>
                        </a:rPr>
                        <a:t>(Nbn)</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1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100" b="1" i="0" u="none" strike="noStrike" cap="none" normalizeH="0" baseline="0" dirty="0" smtClean="0">
                          <a:ln>
                            <a:noFill/>
                          </a:ln>
                          <a:solidFill>
                            <a:schemeClr val="tx1"/>
                          </a:solidFill>
                          <a:effectLst/>
                          <a:latin typeface="Calibri" pitchFamily="34" charset="0"/>
                          <a:cs typeface="Calibri" pitchFamily="34"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err="1" smtClean="0">
                          <a:ln>
                            <a:noFill/>
                          </a:ln>
                          <a:solidFill>
                            <a:schemeClr val="tx1"/>
                          </a:solidFill>
                          <a:effectLst/>
                          <a:latin typeface="Calibri" pitchFamily="34" charset="0"/>
                          <a:cs typeface="Calibri" pitchFamily="34" charset="0"/>
                        </a:rPr>
                        <a:t>Perf</a:t>
                      </a:r>
                      <a:endParaRPr kumimoji="0" lang="en-US" sz="11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err="1" smtClean="0">
                          <a:ln>
                            <a:noFill/>
                          </a:ln>
                          <a:solidFill>
                            <a:schemeClr val="tx1"/>
                          </a:solidFill>
                          <a:effectLst/>
                          <a:latin typeface="Calibri" pitchFamily="34" charset="0"/>
                          <a:cs typeface="Calibri" pitchFamily="34" charset="0"/>
                        </a:rPr>
                        <a:t>Prov</a:t>
                      </a:r>
                      <a:endParaRPr kumimoji="0" lang="en-US" sz="10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(Nbn)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Actual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(Nbn)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100" b="1" i="0" u="none" strike="noStrike" cap="none" normalizeH="0" baseline="0" dirty="0" smtClean="0">
                          <a:ln>
                            <a:noFill/>
                          </a:ln>
                          <a:solidFill>
                            <a:schemeClr val="tx1"/>
                          </a:solidFill>
                          <a:effectLst/>
                          <a:latin typeface="Calibri" pitchFamily="34" charset="0"/>
                          <a:cs typeface="Calibri" pitchFamily="34"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err="1" smtClean="0">
                          <a:ln>
                            <a:noFill/>
                          </a:ln>
                          <a:solidFill>
                            <a:schemeClr val="tx1"/>
                          </a:solidFill>
                          <a:effectLst/>
                          <a:latin typeface="Calibri" pitchFamily="34" charset="0"/>
                          <a:cs typeface="Calibri" pitchFamily="34" charset="0"/>
                        </a:rPr>
                        <a:t>Perf</a:t>
                      </a:r>
                      <a:endParaRPr kumimoji="0" lang="en-US" sz="11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09329">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Calibri" pitchFamily="34" charset="0"/>
                        </a:rPr>
                        <a:t>Total Overhead Costs</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b="1" dirty="0" smtClean="0"/>
                        <a:t>64.339</a:t>
                      </a:r>
                      <a:endParaRPr lang="en-US" sz="1400" b="1" dirty="0"/>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kern="1200" dirty="0" smtClean="0">
                          <a:solidFill>
                            <a:schemeClr val="tx1"/>
                          </a:solidFill>
                          <a:latin typeface="Calibri" pitchFamily="34" charset="0"/>
                          <a:ea typeface="+mn-ea"/>
                          <a:cs typeface="Calibri" pitchFamily="34" charset="0"/>
                        </a:rPr>
                        <a:t>72.413</a:t>
                      </a:r>
                      <a:endParaRPr lang="en-US" sz="1200" b="1"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smtClean="0">
                          <a:solidFill>
                            <a:schemeClr val="tx1"/>
                          </a:solidFill>
                          <a:latin typeface="Calibri" pitchFamily="34" charset="0"/>
                          <a:cs typeface="Calibri" pitchFamily="34" charset="0"/>
                        </a:rPr>
                        <a:t>113</a:t>
                      </a:r>
                      <a:endParaRPr lang="en-US" sz="1200" b="1"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smtClean="0">
                          <a:solidFill>
                            <a:schemeClr val="tx1"/>
                          </a:solidFill>
                          <a:latin typeface="Calibri" pitchFamily="34" charset="0"/>
                          <a:cs typeface="Calibri" pitchFamily="34" charset="0"/>
                        </a:rPr>
                        <a:t>73.372</a:t>
                      </a:r>
                      <a:endParaRPr lang="en-US" sz="1200" b="1"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kern="1200" dirty="0" smtClean="0">
                          <a:solidFill>
                            <a:schemeClr val="tx1"/>
                          </a:solidFill>
                          <a:latin typeface="Calibri" pitchFamily="34" charset="0"/>
                          <a:ea typeface="+mn-ea"/>
                          <a:cs typeface="Calibri" pitchFamily="34" charset="0"/>
                        </a:rPr>
                        <a:t>69.948</a:t>
                      </a:r>
                      <a:endParaRPr lang="en-US" sz="1200" b="1"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smtClean="0">
                          <a:solidFill>
                            <a:schemeClr val="tx1"/>
                          </a:solidFill>
                          <a:latin typeface="Calibri" pitchFamily="34" charset="0"/>
                          <a:cs typeface="Calibri" pitchFamily="34" charset="0"/>
                        </a:rPr>
                        <a:t>95</a:t>
                      </a:r>
                      <a:endParaRPr lang="en-US" sz="1200" b="1"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smtClean="0">
                          <a:solidFill>
                            <a:schemeClr val="tx1"/>
                          </a:solidFill>
                          <a:latin typeface="Calibri" pitchFamily="34" charset="0"/>
                          <a:cs typeface="Calibri" pitchFamily="34" charset="0"/>
                        </a:rPr>
                        <a:t>70.386</a:t>
                      </a:r>
                      <a:endParaRPr lang="en-US" sz="1200" b="1"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kern="1200" dirty="0" smtClean="0">
                          <a:solidFill>
                            <a:schemeClr val="tx1"/>
                          </a:solidFill>
                          <a:latin typeface="Calibri" pitchFamily="34" charset="0"/>
                          <a:ea typeface="+mn-ea"/>
                          <a:cs typeface="Calibri" pitchFamily="34" charset="0"/>
                        </a:rPr>
                        <a:t>59.076</a:t>
                      </a:r>
                      <a:endParaRPr lang="en-US" sz="1200" b="1"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smtClean="0">
                          <a:solidFill>
                            <a:schemeClr val="tx1"/>
                          </a:solidFill>
                          <a:latin typeface="Calibri" pitchFamily="34" charset="0"/>
                          <a:cs typeface="Calibri" pitchFamily="34" charset="0"/>
                        </a:rPr>
                        <a:t>84</a:t>
                      </a:r>
                      <a:endParaRPr lang="en-US" sz="1200" b="1"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04307">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Overhead Costs</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t>34.353</a:t>
                      </a:r>
                      <a:endParaRPr lang="en-US" sz="1400" dirty="0"/>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51.337</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149</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35.639</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41.504</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116                                                     </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aseline="0" dirty="0" smtClean="0">
                          <a:solidFill>
                            <a:schemeClr val="tx1"/>
                          </a:solidFill>
                          <a:latin typeface="Calibri" pitchFamily="34" charset="0"/>
                          <a:cs typeface="Calibri" pitchFamily="34" charset="0"/>
                        </a:rPr>
                        <a:t>   34.245</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37.685</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110</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09329">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Dedicated Expenditure</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t>9.776</a:t>
                      </a:r>
                      <a:endParaRPr lang="en-US" sz="1400" dirty="0"/>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1.062</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11</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9.985</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2.763</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28</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10.877</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2.627</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24</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298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Subvention</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t>8.078</a:t>
                      </a:r>
                      <a:endParaRPr lang="en-US" sz="1400" dirty="0"/>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9.132</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113</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16.076</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14.958</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93</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15.996</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11.242</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70</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09329">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External Debt Charges </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t>1.093</a:t>
                      </a:r>
                      <a:endParaRPr lang="en-US" sz="1400" dirty="0"/>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0.841</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77</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0.461</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0.931</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202</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0.305</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0.526</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173</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09329">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Internal Debt Charges </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t>11.040</a:t>
                      </a:r>
                      <a:endParaRPr lang="en-US" sz="1400" dirty="0"/>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10.041</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91</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11.212</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9.792</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87</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7.969</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6.996</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88</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09329">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Debt Charges (Bond)</a:t>
                      </a:r>
                    </a:p>
                  </a:txBody>
                  <a:tcPr marL="9525" marR="9525" marT="9525"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t>-</a:t>
                      </a:r>
                      <a:endParaRPr lang="en-US" sz="1400" dirty="0"/>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t>-</a:t>
                      </a:r>
                      <a:endParaRPr lang="en-US" dirty="0"/>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t>-</a:t>
                      </a:r>
                      <a:endParaRPr lang="en-US" dirty="0"/>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0.995</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kern="1200" dirty="0" smtClean="0">
                          <a:solidFill>
                            <a:schemeClr val="tx1"/>
                          </a:solidFill>
                          <a:latin typeface="Calibri" pitchFamily="34" charset="0"/>
                          <a:ea typeface="+mn-ea"/>
                          <a:cs typeface="Calibri" pitchFamily="34" charset="0"/>
                        </a:rPr>
                        <a:t>0</a:t>
                      </a:r>
                      <a:endParaRPr lang="en-US" sz="1200" kern="1200" dirty="0">
                        <a:solidFill>
                          <a:schemeClr val="tx1"/>
                        </a:solidFill>
                        <a:latin typeface="Calibri" pitchFamily="34" charset="0"/>
                        <a:ea typeface="+mn-ea"/>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Calibri" pitchFamily="34" charset="0"/>
                          <a:cs typeface="Calibri" pitchFamily="34" charset="0"/>
                        </a:rPr>
                        <a:t>0</a:t>
                      </a:r>
                      <a:endParaRPr lang="en-US" sz="1200" dirty="0">
                        <a:solidFill>
                          <a:schemeClr val="tx1"/>
                        </a:solidFill>
                        <a:latin typeface="Calibri" pitchFamily="34" charset="0"/>
                        <a:cs typeface="Calibri" pitchFamily="34" charset="0"/>
                      </a:endParaRPr>
                    </a:p>
                  </a:txBody>
                  <a:tcPr marL="9525" marR="9525" marT="9525"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Footer Placeholder 3"/>
          <p:cNvSpPr>
            <a:spLocks noGrp="1"/>
          </p:cNvSpPr>
          <p:nvPr>
            <p:ph type="ftr" sz="quarter" idx="11"/>
          </p:nvPr>
        </p:nvSpPr>
        <p:spPr>
          <a:xfrm>
            <a:off x="914400" y="4629150"/>
            <a:ext cx="5943600" cy="342900"/>
          </a:xfrm>
        </p:spPr>
        <p:txBody>
          <a:bodyPr/>
          <a:lstStyle/>
          <a:p>
            <a:pPr>
              <a:defRPr/>
            </a:pPr>
            <a:r>
              <a:rPr lang="en-US" smtClean="0"/>
              <a:t>MEPB:Q2/Half Year Y2015 Budget Performance Appraisal</a:t>
            </a:r>
            <a:endParaRPr lang="en-US" dirty="0"/>
          </a:p>
        </p:txBody>
      </p:sp>
      <p:pic>
        <p:nvPicPr>
          <p:cNvPr id="7" name="Picture 7" descr="MEPB fin_0.tmp"/>
          <p:cNvPicPr>
            <a:picLocks noChangeAspect="1"/>
          </p:cNvPicPr>
          <p:nvPr/>
        </p:nvPicPr>
        <p:blipFill>
          <a:blip r:embed="rId3" cstate="print"/>
          <a:srcRect l="6554" t="11111" r="63655" b="61111"/>
          <a:stretch>
            <a:fillRect/>
          </a:stretch>
        </p:blipFill>
        <p:spPr bwMode="auto">
          <a:xfrm>
            <a:off x="152401" y="133350"/>
            <a:ext cx="533400" cy="457200"/>
          </a:xfrm>
          <a:prstGeom prst="rect">
            <a:avLst/>
          </a:prstGeom>
          <a:noFill/>
          <a:ln w="9525">
            <a:noFill/>
            <a:miter lim="800000"/>
            <a:headEnd/>
            <a:tailEnd/>
          </a:ln>
        </p:spPr>
      </p:pic>
      <p:pic>
        <p:nvPicPr>
          <p:cNvPr id="8" name="Picture 9" descr="MEPB fin_0.tmp"/>
          <p:cNvPicPr>
            <a:picLocks noChangeAspect="1"/>
          </p:cNvPicPr>
          <p:nvPr/>
        </p:nvPicPr>
        <p:blipFill>
          <a:blip r:embed="rId4" cstate="print"/>
          <a:srcRect l="37587" t="2222" r="1588" b="55556"/>
          <a:stretch>
            <a:fillRect/>
          </a:stretch>
        </p:blipFill>
        <p:spPr bwMode="auto">
          <a:xfrm>
            <a:off x="8382000" y="133350"/>
            <a:ext cx="614363" cy="457200"/>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pPr>
              <a:defRPr/>
            </a:pPr>
            <a:fld id="{9B36653D-785B-486C-A4E5-0689D472AF01}" type="slidenum">
              <a:rPr lang="en-US" smtClean="0"/>
              <a:pPr>
                <a:defRPr/>
              </a:pPr>
              <a:t>30</a:t>
            </a:fld>
            <a:endParaRPr lang="en-US" dirty="0"/>
          </a:p>
        </p:txBody>
      </p:sp>
    </p:spTree>
    <p:extLst>
      <p:ext uri="{BB962C8B-B14F-4D97-AF65-F5344CB8AC3E}">
        <p14:creationId xmlns:p14="http://schemas.microsoft.com/office/powerpoint/2010/main" val="23658318"/>
      </p:ext>
    </p:extLst>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85750"/>
            <a:ext cx="7772400" cy="609600"/>
          </a:xfrm>
        </p:spPr>
        <p:txBody>
          <a:bodyPr/>
          <a:lstStyle/>
          <a:p>
            <a:pPr algn="ctr"/>
            <a:r>
              <a:rPr lang="en-US" sz="3200" b="1" dirty="0" smtClean="0">
                <a:solidFill>
                  <a:srgbClr val="002060"/>
                </a:solidFill>
              </a:rPr>
              <a:t>Half-Year Overhead Costs Appraisal</a:t>
            </a:r>
            <a:endParaRPr lang="en-US" sz="3600" dirty="0"/>
          </a:p>
        </p:txBody>
      </p:sp>
      <p:sp>
        <p:nvSpPr>
          <p:cNvPr id="3" name="Content Placeholder 2"/>
          <p:cNvSpPr>
            <a:spLocks noGrp="1"/>
          </p:cNvSpPr>
          <p:nvPr>
            <p:ph sz="quarter" idx="1"/>
          </p:nvPr>
        </p:nvSpPr>
        <p:spPr>
          <a:xfrm>
            <a:off x="304800" y="1047750"/>
            <a:ext cx="8610600" cy="3467100"/>
          </a:xfrm>
        </p:spPr>
        <p:txBody>
          <a:bodyPr/>
          <a:lstStyle/>
          <a:p>
            <a:pPr marL="342900" lvl="3" indent="-342900" eaLnBrk="1" fontAlgn="auto" hangingPunct="1">
              <a:spcBef>
                <a:spcPts val="370"/>
              </a:spcBef>
              <a:spcAft>
                <a:spcPts val="0"/>
              </a:spcAft>
              <a:buClr>
                <a:schemeClr val="accent3"/>
              </a:buClr>
              <a:buFont typeface="Wingdings" pitchFamily="2" charset="2"/>
              <a:buChar char="v"/>
              <a:defRPr/>
            </a:pPr>
            <a:r>
              <a:rPr lang="en-US" sz="2400" dirty="0" smtClean="0"/>
              <a:t>Total Overhead Cost performed N72.413bn/113%; amounting to 62% of  Total Recurrent Expenditure and 55% of IGR compared with N69.949bn/95%; which was 62% of Total Recurrent Expenditure and 47% of IGR in 2014 </a:t>
            </a:r>
          </a:p>
          <a:p>
            <a:pPr marL="342900" lvl="3" indent="-342900" eaLnBrk="1" fontAlgn="auto" hangingPunct="1">
              <a:spcBef>
                <a:spcPts val="370"/>
              </a:spcBef>
              <a:spcAft>
                <a:spcPts val="0"/>
              </a:spcAft>
              <a:buClr>
                <a:schemeClr val="accent3"/>
              </a:buClr>
              <a:buFont typeface="Wingdings" pitchFamily="2" charset="2"/>
              <a:buChar char="v"/>
              <a:defRPr/>
            </a:pPr>
            <a:r>
              <a:rPr lang="en-US" sz="2400" dirty="0" smtClean="0"/>
              <a:t>Agencies need to slow down on overhead in order to align budgetary provisions with assigned responsibilities toward the end of year.</a:t>
            </a:r>
          </a:p>
          <a:p>
            <a:pPr marL="342900" lvl="3" indent="-342900" eaLnBrk="1" fontAlgn="auto" hangingPunct="1">
              <a:spcBef>
                <a:spcPts val="370"/>
              </a:spcBef>
              <a:spcAft>
                <a:spcPts val="0"/>
              </a:spcAft>
              <a:buClr>
                <a:schemeClr val="accent3"/>
              </a:buClr>
              <a:buFont typeface="Wingdings" pitchFamily="2" charset="2"/>
              <a:buChar char="v"/>
              <a:defRPr/>
            </a:pPr>
            <a:endParaRPr lang="en-US" sz="2400" dirty="0" smtClean="0"/>
          </a:p>
          <a:p>
            <a:pPr marL="571500" lvl="4" indent="-342900" eaLnBrk="1" fontAlgn="auto" hangingPunct="1">
              <a:spcBef>
                <a:spcPts val="370"/>
              </a:spcBef>
              <a:spcAft>
                <a:spcPts val="0"/>
              </a:spcAft>
              <a:buClr>
                <a:schemeClr val="accent3"/>
              </a:buClr>
              <a:buFontTx/>
              <a:buNone/>
              <a:defRPr/>
            </a:pPr>
            <a:r>
              <a:rPr lang="en-US" b="1" dirty="0" smtClean="0"/>
              <a:t> </a:t>
            </a:r>
          </a:p>
          <a:p>
            <a:endParaRPr lang="en-US" dirty="0"/>
          </a:p>
        </p:txBody>
      </p:sp>
      <p:sp>
        <p:nvSpPr>
          <p:cNvPr id="4" name="Footer Placeholder 3"/>
          <p:cNvSpPr>
            <a:spLocks noGrp="1"/>
          </p:cNvSpPr>
          <p:nvPr>
            <p:ph type="ftr" sz="quarter" idx="11"/>
          </p:nvPr>
        </p:nvSpPr>
        <p:spPr>
          <a:xfrm>
            <a:off x="914400" y="4629150"/>
            <a:ext cx="6629400" cy="342900"/>
          </a:xfrm>
        </p:spPr>
        <p:txBody>
          <a:bodyPr/>
          <a:lstStyle/>
          <a:p>
            <a:pPr>
              <a:defRPr/>
            </a:pPr>
            <a:r>
              <a:rPr lang="en-US" smtClean="0"/>
              <a:t>MEPB:Q2/Half Year Y2015 Budget Performance Appraisal</a:t>
            </a:r>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0" y="0"/>
            <a:ext cx="804863" cy="8382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153400" y="133350"/>
            <a:ext cx="842963" cy="762000"/>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9B36653D-785B-486C-A4E5-0689D472AF01}" type="slidenum">
              <a:rPr lang="en-US" smtClean="0"/>
              <a:pPr>
                <a:defRPr/>
              </a:pPr>
              <a:t>31</a:t>
            </a:fld>
            <a:endParaRPr lang="en-US" dirty="0"/>
          </a:p>
        </p:txBody>
      </p:sp>
    </p:spTree>
  </p:cSld>
  <p:clrMapOvr>
    <a:masterClrMapping/>
  </p:clrMapOvr>
  <p:transition spd="slow">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6375"/>
            <a:ext cx="7772400" cy="612775"/>
          </a:xfrm>
        </p:spPr>
        <p:txBody>
          <a:bodyPr/>
          <a:lstStyle/>
          <a:p>
            <a:r>
              <a:rPr lang="en-US" sz="3200" b="1" dirty="0" smtClean="0">
                <a:solidFill>
                  <a:srgbClr val="002060"/>
                </a:solidFill>
              </a:rPr>
              <a:t>   Half-Year Overhead Costs Appraisal…2</a:t>
            </a:r>
            <a:r>
              <a:rPr lang="en-US" sz="3600" b="1" dirty="0" smtClean="0">
                <a:solidFill>
                  <a:srgbClr val="002060"/>
                </a:solidFill>
              </a:rPr>
              <a:t>/</a:t>
            </a:r>
            <a:endParaRPr lang="en-US" sz="3600" dirty="0"/>
          </a:p>
        </p:txBody>
      </p:sp>
      <p:sp>
        <p:nvSpPr>
          <p:cNvPr id="3" name="Content Placeholder 2"/>
          <p:cNvSpPr>
            <a:spLocks noGrp="1"/>
          </p:cNvSpPr>
          <p:nvPr>
            <p:ph sz="quarter" idx="1"/>
          </p:nvPr>
        </p:nvSpPr>
        <p:spPr>
          <a:xfrm>
            <a:off x="228600" y="895350"/>
            <a:ext cx="8763000" cy="3810000"/>
          </a:xfrm>
        </p:spPr>
        <p:txBody>
          <a:bodyPr/>
          <a:lstStyle/>
          <a:p>
            <a:pPr marL="342900" lvl="3" indent="-342900" eaLnBrk="1" fontAlgn="auto" hangingPunct="1">
              <a:spcBef>
                <a:spcPts val="370"/>
              </a:spcBef>
              <a:spcAft>
                <a:spcPts val="0"/>
              </a:spcAft>
              <a:buClr>
                <a:schemeClr val="accent3"/>
              </a:buClr>
              <a:buFont typeface="Wingdings" pitchFamily="2" charset="2"/>
              <a:buChar char="v"/>
              <a:defRPr/>
            </a:pPr>
            <a:r>
              <a:rPr lang="en-US" sz="2800" dirty="0" smtClean="0"/>
              <a:t>Subventions to Parastatal Organizations/Tertiary Institutions performed at </a:t>
            </a:r>
            <a:r>
              <a:rPr lang="en-US" sz="2800" b="1" dirty="0" smtClean="0"/>
              <a:t>N9.132bn/113%</a:t>
            </a:r>
            <a:r>
              <a:rPr lang="en-US" sz="2800" dirty="0" smtClean="0"/>
              <a:t> as against </a:t>
            </a:r>
            <a:r>
              <a:rPr lang="en-US" sz="2800" b="1" dirty="0" smtClean="0"/>
              <a:t>N14.95bn/93% </a:t>
            </a:r>
            <a:r>
              <a:rPr lang="en-US" sz="2800" dirty="0" smtClean="0"/>
              <a:t>in Y2014</a:t>
            </a:r>
            <a:r>
              <a:rPr lang="en-US" sz="2800" b="1" dirty="0" smtClean="0"/>
              <a:t>.</a:t>
            </a:r>
            <a:endParaRPr lang="en-US" sz="2800" b="1" dirty="0" smtClean="0">
              <a:solidFill>
                <a:srgbClr val="000000"/>
              </a:solidFill>
            </a:endParaRPr>
          </a:p>
          <a:p>
            <a:pPr marL="342900" lvl="3" indent="-342900" eaLnBrk="1" fontAlgn="auto" hangingPunct="1">
              <a:spcBef>
                <a:spcPts val="370"/>
              </a:spcBef>
              <a:spcAft>
                <a:spcPts val="0"/>
              </a:spcAft>
              <a:buClr>
                <a:schemeClr val="accent3"/>
              </a:buClr>
              <a:buFont typeface="Wingdings" pitchFamily="2" charset="2"/>
              <a:buChar char="v"/>
              <a:defRPr/>
            </a:pPr>
            <a:r>
              <a:rPr lang="en-US" sz="2800" dirty="0" smtClean="0">
                <a:solidFill>
                  <a:srgbClr val="000000"/>
                </a:solidFill>
              </a:rPr>
              <a:t>Parastatal Organizations show</a:t>
            </a:r>
            <a:r>
              <a:rPr lang="yo-NG" sz="2800" dirty="0" smtClean="0">
                <a:solidFill>
                  <a:srgbClr val="000000"/>
                </a:solidFill>
              </a:rPr>
              <a:t>ed</a:t>
            </a:r>
            <a:r>
              <a:rPr lang="en-US" sz="2800" dirty="0" smtClean="0">
                <a:solidFill>
                  <a:srgbClr val="000000"/>
                </a:solidFill>
              </a:rPr>
              <a:t> continuous dependence on Subvention from the State Government, instead of </a:t>
            </a:r>
            <a:r>
              <a:rPr lang="yo-NG" sz="2800" dirty="0" smtClean="0">
                <a:solidFill>
                  <a:srgbClr val="000000"/>
                </a:solidFill>
              </a:rPr>
              <a:t>improving on </a:t>
            </a:r>
            <a:r>
              <a:rPr lang="en-US" sz="2800" dirty="0" smtClean="0">
                <a:solidFill>
                  <a:srgbClr val="000000"/>
                </a:solidFill>
              </a:rPr>
              <a:t>their Internally Generated Revenue</a:t>
            </a:r>
          </a:p>
          <a:p>
            <a:pPr marL="342900" lvl="3" indent="-342900" eaLnBrk="1" fontAlgn="auto" hangingPunct="1">
              <a:lnSpc>
                <a:spcPct val="150000"/>
              </a:lnSpc>
              <a:spcBef>
                <a:spcPts val="370"/>
              </a:spcBef>
              <a:spcAft>
                <a:spcPts val="0"/>
              </a:spcAft>
              <a:buClr>
                <a:schemeClr val="accent3"/>
              </a:buClr>
              <a:buFont typeface="Wingdings" pitchFamily="2" charset="2"/>
              <a:buChar char="v"/>
              <a:defRPr/>
            </a:pPr>
            <a:endParaRPr lang="en-US" sz="2400" dirty="0" smtClean="0">
              <a:solidFill>
                <a:srgbClr val="000000"/>
              </a:solidFill>
            </a:endParaRPr>
          </a:p>
          <a:p>
            <a:pPr marL="342900" lvl="3" indent="-342900" eaLnBrk="1" fontAlgn="auto" hangingPunct="1">
              <a:spcBef>
                <a:spcPts val="370"/>
              </a:spcBef>
              <a:spcAft>
                <a:spcPts val="0"/>
              </a:spcAft>
              <a:buClr>
                <a:schemeClr val="accent3"/>
              </a:buClr>
              <a:buFont typeface="Wingdings" pitchFamily="2" charset="2"/>
              <a:buChar char="v"/>
              <a:defRPr/>
            </a:pPr>
            <a:endParaRPr lang="en-US" dirty="0" smtClean="0"/>
          </a:p>
          <a:p>
            <a:pPr marL="571500" lvl="4" indent="-342900" eaLnBrk="1" fontAlgn="auto" hangingPunct="1">
              <a:spcBef>
                <a:spcPts val="370"/>
              </a:spcBef>
              <a:spcAft>
                <a:spcPts val="0"/>
              </a:spcAft>
              <a:buClr>
                <a:schemeClr val="accent3"/>
              </a:buClr>
              <a:buFontTx/>
              <a:buNone/>
              <a:defRPr/>
            </a:pPr>
            <a:r>
              <a:rPr lang="en-US" b="1" dirty="0" smtClean="0"/>
              <a:t> </a:t>
            </a:r>
          </a:p>
          <a:p>
            <a:endParaRPr lang="en-US" sz="2000" dirty="0"/>
          </a:p>
        </p:txBody>
      </p:sp>
      <p:sp>
        <p:nvSpPr>
          <p:cNvPr id="4" name="Footer Placeholder 3"/>
          <p:cNvSpPr>
            <a:spLocks noGrp="1"/>
          </p:cNvSpPr>
          <p:nvPr>
            <p:ph type="ftr" sz="quarter" idx="11"/>
          </p:nvPr>
        </p:nvSpPr>
        <p:spPr>
          <a:xfrm>
            <a:off x="838200" y="4705350"/>
            <a:ext cx="8001000" cy="152400"/>
          </a:xfrm>
        </p:spPr>
        <p:txBody>
          <a:bodyPr/>
          <a:lstStyle/>
          <a:p>
            <a:pPr>
              <a:defRPr/>
            </a:pPr>
            <a:r>
              <a:rPr lang="en-US" dirty="0" smtClean="0"/>
              <a:t>MEPB:Q2/Half Year Y2015 Budget Performance Appraisal</a:t>
            </a:r>
            <a:endParaRPr lang="en-US" dirty="0"/>
          </a:p>
        </p:txBody>
      </p:sp>
      <p:pic>
        <p:nvPicPr>
          <p:cNvPr id="6"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7" name="Picture 9" descr="MEPB fin_0.tmp"/>
          <p:cNvPicPr>
            <a:picLocks noChangeAspect="1"/>
          </p:cNvPicPr>
          <p:nvPr/>
        </p:nvPicPr>
        <p:blipFill>
          <a:blip r:embed="rId4" cstate="print"/>
          <a:srcRect l="37587" t="2222" r="1588" b="55556"/>
          <a:stretch>
            <a:fillRect/>
          </a:stretch>
        </p:blipFill>
        <p:spPr bwMode="auto">
          <a:xfrm>
            <a:off x="8153400" y="133350"/>
            <a:ext cx="842963" cy="762000"/>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9B36653D-785B-486C-A4E5-0689D472AF01}" type="slidenum">
              <a:rPr lang="en-US" smtClean="0"/>
              <a:pPr>
                <a:defRPr/>
              </a:pPr>
              <a:t>32</a:t>
            </a:fld>
            <a:endParaRPr lang="en-US" dirty="0"/>
          </a:p>
        </p:txBody>
      </p:sp>
    </p:spTree>
  </p:cSld>
  <p:clrMapOvr>
    <a:masterClrMapping/>
  </p:clrMapOvr>
  <p:transition spd="slow">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b="1" dirty="0" smtClean="0"/>
              <a:t>Half-Year Recurrent Expenditure  </a:t>
            </a:r>
            <a:br>
              <a:rPr lang="en-US" sz="2800" b="1" dirty="0" smtClean="0"/>
            </a:br>
            <a:r>
              <a:rPr lang="en-US" sz="2400" b="1" dirty="0" smtClean="0"/>
              <a:t> Y2010 - 2015</a:t>
            </a:r>
            <a:endParaRPr lang="en-US" sz="2400" dirty="0"/>
          </a:p>
        </p:txBody>
      </p:sp>
      <p:graphicFrame>
        <p:nvGraphicFramePr>
          <p:cNvPr id="6" name="Content Placeholder 5"/>
          <p:cNvGraphicFramePr>
            <a:graphicFrameLocks noGrp="1"/>
          </p:cNvGraphicFramePr>
          <p:nvPr>
            <p:ph sz="quarter" idx="1"/>
          </p:nvPr>
        </p:nvGraphicFramePr>
        <p:xfrm>
          <a:off x="914400" y="1276350"/>
          <a:ext cx="7772400" cy="3266401"/>
        </p:xfrm>
        <a:graphic>
          <a:graphicData uri="http://schemas.openxmlformats.org/drawingml/2006/table">
            <a:tbl>
              <a:tblPr firstRow="1" bandRow="1">
                <a:tableStyleId>{5C22544A-7EE6-4342-B048-85BDC9FD1C3A}</a:tableStyleId>
              </a:tblPr>
              <a:tblGrid>
                <a:gridCol w="1943100"/>
                <a:gridCol w="1943100"/>
                <a:gridCol w="2362200"/>
                <a:gridCol w="1524000"/>
              </a:tblGrid>
              <a:tr h="651818">
                <a:tc>
                  <a:txBody>
                    <a:bodyPr/>
                    <a:lstStyle/>
                    <a:p>
                      <a:pPr algn="ctr"/>
                      <a:r>
                        <a:rPr lang="en-US" dirty="0" smtClean="0">
                          <a:solidFill>
                            <a:schemeClr val="tx1"/>
                          </a:solidFill>
                        </a:rPr>
                        <a:t>YEAR</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solidFill>
                            <a:schemeClr val="tx1"/>
                          </a:solidFill>
                        </a:rPr>
                        <a:t>PROVISION</a:t>
                      </a:r>
                    </a:p>
                    <a:p>
                      <a:pPr algn="ctr"/>
                      <a:r>
                        <a:rPr lang="en-US" dirty="0" smtClean="0">
                          <a:solidFill>
                            <a:schemeClr val="tx1"/>
                          </a:solidFill>
                        </a:rPr>
                        <a:t>      (N bn)</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solidFill>
                            <a:schemeClr val="tx1"/>
                          </a:solidFill>
                        </a:rPr>
                        <a:t>ACTUAL</a:t>
                      </a:r>
                    </a:p>
                    <a:p>
                      <a:pPr algn="ctr"/>
                      <a:r>
                        <a:rPr lang="en-US" dirty="0" smtClean="0">
                          <a:solidFill>
                            <a:schemeClr val="tx1"/>
                          </a:solidFill>
                        </a:rPr>
                        <a:t>   (N bn)</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solidFill>
                            <a:schemeClr val="tx1"/>
                          </a:solidFill>
                        </a:rPr>
                        <a:t>Performance%</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5727">
                <a:tc>
                  <a:txBody>
                    <a:bodyPr/>
                    <a:lstStyle/>
                    <a:p>
                      <a:pPr algn="ctr" rtl="0" fontAlgn="t"/>
                      <a:r>
                        <a:rPr lang="en-US" sz="1800" b="0" i="0" u="none" strike="noStrike" dirty="0">
                          <a:solidFill>
                            <a:srgbClr val="000000"/>
                          </a:solidFill>
                          <a:latin typeface="Perpetua"/>
                        </a:rPr>
                        <a:t>2010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a:solidFill>
                            <a:srgbClr val="000000"/>
                          </a:solidFill>
                          <a:latin typeface="Perpetua"/>
                        </a:rPr>
                        <a:t>82.508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a:solidFill>
                            <a:srgbClr val="000000"/>
                          </a:solidFill>
                          <a:latin typeface="Perpetua"/>
                        </a:rPr>
                        <a:t>72.515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a:solidFill>
                            <a:srgbClr val="000000"/>
                          </a:solidFill>
                          <a:latin typeface="Perpetua"/>
                        </a:rPr>
                        <a:t>88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5727">
                <a:tc>
                  <a:txBody>
                    <a:bodyPr/>
                    <a:lstStyle/>
                    <a:p>
                      <a:pPr algn="ctr" rtl="0" fontAlgn="t"/>
                      <a:r>
                        <a:rPr lang="en-US" sz="1800" b="0" i="0" u="none" strike="noStrike" dirty="0">
                          <a:solidFill>
                            <a:srgbClr val="000000"/>
                          </a:solidFill>
                          <a:latin typeface="Perpetua"/>
                        </a:rPr>
                        <a:t>2011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a:solidFill>
                            <a:srgbClr val="000000"/>
                          </a:solidFill>
                          <a:latin typeface="Perpetua"/>
                        </a:rPr>
                        <a:t>99.091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a:solidFill>
                            <a:srgbClr val="000000"/>
                          </a:solidFill>
                          <a:latin typeface="Perpetua"/>
                        </a:rPr>
                        <a:t>86.816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a:solidFill>
                            <a:srgbClr val="000000"/>
                          </a:solidFill>
                          <a:latin typeface="Perpetua"/>
                        </a:rPr>
                        <a:t>88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5528">
                <a:tc>
                  <a:txBody>
                    <a:bodyPr/>
                    <a:lstStyle/>
                    <a:p>
                      <a:pPr algn="ctr" rtl="0" fontAlgn="t"/>
                      <a:r>
                        <a:rPr lang="en-US" sz="1800" b="0" i="0" u="none" strike="noStrike" dirty="0">
                          <a:solidFill>
                            <a:srgbClr val="000000"/>
                          </a:solidFill>
                          <a:latin typeface="Perpetua"/>
                        </a:rPr>
                        <a:t>2012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a:solidFill>
                            <a:srgbClr val="000000"/>
                          </a:solidFill>
                          <a:latin typeface="Perpetua"/>
                        </a:rPr>
                        <a:t>116.81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a:solidFill>
                            <a:srgbClr val="000000"/>
                          </a:solidFill>
                          <a:latin typeface="Perpetua"/>
                        </a:rPr>
                        <a:t>102.609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a:solidFill>
                            <a:srgbClr val="000000"/>
                          </a:solidFill>
                          <a:latin typeface="Perpetua"/>
                        </a:rPr>
                        <a:t>88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95727">
                <a:tc>
                  <a:txBody>
                    <a:bodyPr/>
                    <a:lstStyle/>
                    <a:p>
                      <a:pPr algn="ctr" rtl="0" fontAlgn="t"/>
                      <a:r>
                        <a:rPr lang="en-US" sz="1800" b="0" i="0" u="none" strike="noStrike" dirty="0">
                          <a:solidFill>
                            <a:srgbClr val="000000"/>
                          </a:solidFill>
                          <a:latin typeface="Perpetua"/>
                        </a:rPr>
                        <a:t>2013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a:solidFill>
                            <a:srgbClr val="000000"/>
                          </a:solidFill>
                          <a:latin typeface="Perpetua"/>
                        </a:rPr>
                        <a:t>114.865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99.060</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a:solidFill>
                            <a:srgbClr val="000000"/>
                          </a:solidFill>
                          <a:latin typeface="Perpetua"/>
                        </a:rPr>
                        <a:t>86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20937">
                <a:tc>
                  <a:txBody>
                    <a:bodyPr/>
                    <a:lstStyle/>
                    <a:p>
                      <a:pPr algn="ctr" rtl="0" fontAlgn="t"/>
                      <a:r>
                        <a:rPr lang="en-US" sz="1800" b="0" i="0" u="none" strike="noStrike" dirty="0" smtClean="0">
                          <a:solidFill>
                            <a:srgbClr val="000000"/>
                          </a:solidFill>
                          <a:latin typeface="Perpetua"/>
                        </a:rPr>
                        <a:t>2014</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117.333</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112.668</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96</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20937">
                <a:tc>
                  <a:txBody>
                    <a:bodyPr/>
                    <a:lstStyle/>
                    <a:p>
                      <a:pPr algn="ctr" rtl="0" fontAlgn="t"/>
                      <a:r>
                        <a:rPr lang="en-US" sz="1800" b="0" i="0" u="none" strike="noStrike" dirty="0" smtClean="0">
                          <a:solidFill>
                            <a:srgbClr val="000000"/>
                          </a:solidFill>
                          <a:latin typeface="Perpetua"/>
                        </a:rPr>
                        <a:t>2015</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120.989</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116.867</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97</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Footer Placeholder 3"/>
          <p:cNvSpPr>
            <a:spLocks noGrp="1"/>
          </p:cNvSpPr>
          <p:nvPr>
            <p:ph type="ftr" sz="quarter" idx="11"/>
          </p:nvPr>
        </p:nvSpPr>
        <p:spPr>
          <a:xfrm>
            <a:off x="914400" y="4629150"/>
            <a:ext cx="6324600" cy="342900"/>
          </a:xfrm>
        </p:spPr>
        <p:txBody>
          <a:bodyPr/>
          <a:lstStyle/>
          <a:p>
            <a:pPr>
              <a:defRPr/>
            </a:pPr>
            <a:r>
              <a:rPr lang="en-US" smtClean="0"/>
              <a:t>MEPB:Q2/Half Year Y2015 Budget Performance Appraisal</a:t>
            </a:r>
            <a:endParaRPr lang="en-US" dirty="0"/>
          </a:p>
        </p:txBody>
      </p:sp>
      <p:pic>
        <p:nvPicPr>
          <p:cNvPr id="7"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8" name="Picture 9" descr="MEPB fin_0.tmp"/>
          <p:cNvPicPr>
            <a:picLocks noChangeAspect="1"/>
          </p:cNvPicPr>
          <p:nvPr/>
        </p:nvPicPr>
        <p:blipFill>
          <a:blip r:embed="rId3" cstate="print"/>
          <a:srcRect l="37587" t="2222" r="1588" b="55556"/>
          <a:stretch>
            <a:fillRect/>
          </a:stretch>
        </p:blipFill>
        <p:spPr bwMode="auto">
          <a:xfrm>
            <a:off x="8077200" y="57150"/>
            <a:ext cx="919163" cy="762000"/>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pPr>
              <a:defRPr/>
            </a:pPr>
            <a:fld id="{9B36653D-785B-486C-A4E5-0689D472AF01}" type="slidenum">
              <a:rPr lang="en-US" smtClean="0"/>
              <a:pPr>
                <a:defRPr/>
              </a:pPr>
              <a:t>33</a:t>
            </a:fld>
            <a:endParaRPr lang="en-US" dirty="0"/>
          </a:p>
        </p:txBody>
      </p:sp>
    </p:spTree>
  </p:cSld>
  <p:clrMapOvr>
    <a:masterClrMapping/>
  </p:clrMapOvr>
  <p:transition spd="slow">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990600" y="1"/>
            <a:ext cx="6629400" cy="514350"/>
          </a:xfrm>
        </p:spPr>
        <p:txBody>
          <a:bodyPr/>
          <a:lstStyle/>
          <a:p>
            <a:pPr algn="ctr" eaLnBrk="1" hangingPunct="1"/>
            <a:r>
              <a:rPr lang="en-US" sz="2200" b="1" dirty="0" smtClean="0">
                <a:solidFill>
                  <a:srgbClr val="002060"/>
                </a:solidFill>
                <a:latin typeface="Calibri" pitchFamily="34" charset="0"/>
                <a:cs typeface="Aharoni" pitchFamily="2" charset="-79"/>
              </a:rPr>
              <a:t>Half Year 2013-2015 Capital Expenditure Performance</a:t>
            </a:r>
            <a:endParaRPr lang="en-US" sz="2200" b="1" dirty="0" smtClean="0">
              <a:solidFill>
                <a:srgbClr val="002060"/>
              </a:solidFill>
              <a:latin typeface="Calibri" pitchFamily="34" charset="0"/>
            </a:endParaRPr>
          </a:p>
        </p:txBody>
      </p:sp>
      <p:graphicFrame>
        <p:nvGraphicFramePr>
          <p:cNvPr id="24701" name="Group 125"/>
          <p:cNvGraphicFramePr>
            <a:graphicFrameLocks noGrp="1"/>
          </p:cNvGraphicFramePr>
          <p:nvPr>
            <p:ph type="tbl" idx="1"/>
            <p:extLst>
              <p:ext uri="{D42A27DB-BD31-4B8C-83A1-F6EECF244321}">
                <p14:modId xmlns:p14="http://schemas.microsoft.com/office/powerpoint/2010/main" val="1513324002"/>
              </p:ext>
            </p:extLst>
          </p:nvPr>
        </p:nvGraphicFramePr>
        <p:xfrm>
          <a:off x="533400" y="461095"/>
          <a:ext cx="8305801" cy="4208150"/>
        </p:xfrm>
        <a:graphic>
          <a:graphicData uri="http://schemas.openxmlformats.org/drawingml/2006/table">
            <a:tbl>
              <a:tblPr/>
              <a:tblGrid>
                <a:gridCol w="1309291"/>
                <a:gridCol w="777390"/>
                <a:gridCol w="777390"/>
                <a:gridCol w="777390"/>
                <a:gridCol w="777390"/>
                <a:gridCol w="777390"/>
                <a:gridCol w="777390"/>
                <a:gridCol w="777390"/>
                <a:gridCol w="777390"/>
                <a:gridCol w="777390"/>
              </a:tblGrid>
              <a:tr h="27439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1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2015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2014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2013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7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Details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err="1" smtClean="0">
                          <a:ln>
                            <a:noFill/>
                          </a:ln>
                          <a:solidFill>
                            <a:schemeClr val="tx1"/>
                          </a:solidFill>
                          <a:effectLst/>
                          <a:latin typeface="Calibri" pitchFamily="34" charset="0"/>
                          <a:cs typeface="Calibri" pitchFamily="34" charset="0"/>
                        </a:rPr>
                        <a:t>Prov</a:t>
                      </a:r>
                      <a:endParaRPr kumimoji="0" lang="en-US" sz="10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N (</a:t>
                      </a:r>
                      <a:r>
                        <a:rPr kumimoji="0" lang="en-US" sz="1000" b="1" i="0" u="none" strike="noStrike" cap="none" normalizeH="0" baseline="0" dirty="0" err="1" smtClean="0">
                          <a:ln>
                            <a:noFill/>
                          </a:ln>
                          <a:solidFill>
                            <a:schemeClr val="tx1"/>
                          </a:solidFill>
                          <a:effectLst/>
                          <a:latin typeface="Calibri" pitchFamily="34" charset="0"/>
                          <a:cs typeface="Calibri" pitchFamily="34" charset="0"/>
                        </a:rPr>
                        <a:t>bn</a:t>
                      </a:r>
                      <a:r>
                        <a:rPr kumimoji="0" lang="en-US" sz="1000" b="1" i="0" u="none" strike="noStrike" cap="none" normalizeH="0" baseline="0" dirty="0" smtClean="0">
                          <a:ln>
                            <a:noFill/>
                          </a:ln>
                          <a:solidFill>
                            <a:schemeClr val="tx1"/>
                          </a:solidFill>
                          <a:effectLst/>
                          <a:latin typeface="Calibri" pitchFamily="34" charset="0"/>
                          <a:cs typeface="Calibri" pitchFamily="34" charset="0"/>
                        </a:rPr>
                        <a:t>)</a:t>
                      </a: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0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N (</a:t>
                      </a:r>
                      <a:r>
                        <a:rPr kumimoji="0" lang="en-US" sz="1000" b="1" i="0" u="none" strike="noStrike" cap="none" normalizeH="0" baseline="0" dirty="0" err="1" smtClean="0">
                          <a:ln>
                            <a:noFill/>
                          </a:ln>
                          <a:solidFill>
                            <a:schemeClr val="tx1"/>
                          </a:solidFill>
                          <a:effectLst/>
                          <a:latin typeface="Calibri" pitchFamily="34" charset="0"/>
                          <a:cs typeface="Calibri" pitchFamily="34" charset="0"/>
                        </a:rPr>
                        <a:t>bn</a:t>
                      </a:r>
                      <a:r>
                        <a:rPr kumimoji="0" lang="en-US" sz="1000" b="1" i="0" u="none" strike="noStrike" cap="none" normalizeH="0" baseline="0" dirty="0" smtClean="0">
                          <a:ln>
                            <a:noFill/>
                          </a:ln>
                          <a:solidFill>
                            <a:schemeClr val="tx1"/>
                          </a:solidFill>
                          <a:effectLst/>
                          <a:latin typeface="Calibri" pitchFamily="34" charset="0"/>
                          <a:cs typeface="Calibri" pitchFamily="34" charset="0"/>
                        </a:rPr>
                        <a:t>)</a:t>
                      </a: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0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kern="1200" cap="none" normalizeH="0" baseline="0" dirty="0" smtClean="0">
                          <a:ln>
                            <a:noFill/>
                          </a:ln>
                          <a:solidFill>
                            <a:schemeClr val="tx1"/>
                          </a:solidFill>
                          <a:effectLst/>
                          <a:latin typeface="Calibri" pitchFamily="34" charset="0"/>
                          <a:ea typeface="+mn-ea"/>
                          <a:cs typeface="Calibri" pitchFamily="34"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kern="1200" cap="none" normalizeH="0" baseline="0" dirty="0" smtClean="0">
                          <a:ln>
                            <a:noFill/>
                          </a:ln>
                          <a:solidFill>
                            <a:schemeClr val="tx1"/>
                          </a:solidFill>
                          <a:effectLst/>
                          <a:latin typeface="Calibri" pitchFamily="34" charset="0"/>
                          <a:ea typeface="+mn-ea"/>
                          <a:cs typeface="Calibri" pitchFamily="34" charset="0"/>
                        </a:rPr>
                        <a:t>Perf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err="1" smtClean="0">
                          <a:ln>
                            <a:noFill/>
                          </a:ln>
                          <a:solidFill>
                            <a:schemeClr val="tx1"/>
                          </a:solidFill>
                          <a:effectLst/>
                          <a:latin typeface="Calibri" pitchFamily="34" charset="0"/>
                          <a:cs typeface="Calibri" pitchFamily="34" charset="0"/>
                        </a:rPr>
                        <a:t>Prov</a:t>
                      </a:r>
                      <a:endParaRPr kumimoji="0" lang="en-US" sz="10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(Nbn)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Actual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(Nbn)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000" b="1" i="0" u="none" strike="noStrike" cap="none" normalizeH="0" baseline="0" dirty="0" smtClean="0">
                          <a:ln>
                            <a:noFill/>
                          </a:ln>
                          <a:solidFill>
                            <a:schemeClr val="tx1"/>
                          </a:solidFill>
                          <a:effectLst/>
                          <a:latin typeface="Calibri" pitchFamily="34" charset="0"/>
                          <a:cs typeface="Calibri" pitchFamily="34"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err="1" smtClean="0">
                          <a:ln>
                            <a:noFill/>
                          </a:ln>
                          <a:solidFill>
                            <a:schemeClr val="tx1"/>
                          </a:solidFill>
                          <a:effectLst/>
                          <a:latin typeface="Calibri" pitchFamily="34" charset="0"/>
                          <a:cs typeface="Calibri" pitchFamily="34" charset="0"/>
                        </a:rPr>
                        <a:t>Perf</a:t>
                      </a:r>
                      <a:endParaRPr kumimoji="0" lang="en-US" sz="10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err="1" smtClean="0">
                          <a:ln>
                            <a:noFill/>
                          </a:ln>
                          <a:solidFill>
                            <a:schemeClr val="tx1"/>
                          </a:solidFill>
                          <a:effectLst/>
                          <a:latin typeface="Calibri" pitchFamily="34" charset="0"/>
                          <a:cs typeface="Calibri" pitchFamily="34" charset="0"/>
                        </a:rPr>
                        <a:t>Prov</a:t>
                      </a:r>
                      <a:endParaRPr kumimoji="0" lang="en-US" sz="10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(Nbn)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Actual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(Nbn)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Calibri" pitchFamily="34" charset="0"/>
                          <a:cs typeface="Calibri" pitchFamily="34" charset="0"/>
                        </a:rPr>
                        <a:t>Jan - June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000" b="1" i="0" u="none" strike="noStrike" cap="none" normalizeH="0" baseline="0" dirty="0" smtClean="0">
                          <a:ln>
                            <a:noFill/>
                          </a:ln>
                          <a:solidFill>
                            <a:schemeClr val="tx1"/>
                          </a:solidFill>
                          <a:effectLst/>
                          <a:latin typeface="Calibri" pitchFamily="34" charset="0"/>
                          <a:cs typeface="Calibri" pitchFamily="34"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err="1" smtClean="0">
                          <a:ln>
                            <a:noFill/>
                          </a:ln>
                          <a:solidFill>
                            <a:schemeClr val="tx1"/>
                          </a:solidFill>
                          <a:effectLst/>
                          <a:latin typeface="Calibri" pitchFamily="34" charset="0"/>
                          <a:cs typeface="Calibri" pitchFamily="34" charset="0"/>
                        </a:rPr>
                        <a:t>Perf</a:t>
                      </a:r>
                      <a:endParaRPr kumimoji="0" lang="en-US" sz="10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994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Core Capital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106.789</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32.068</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30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112.023</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93.140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83</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119.611</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73.016</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61</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195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Capital Development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smtClean="0">
                          <a:latin typeface="Calibri" pitchFamily="34" charset="0"/>
                        </a:rPr>
                        <a:t>6.940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smtClean="0">
                          <a:latin typeface="Calibri" pitchFamily="34" charset="0"/>
                        </a:rPr>
                        <a:t>9.442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1.067</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11</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9.790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1.447</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15</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195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Risk Retention Fund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0.050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0.050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0.038</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113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Special Expenditure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2.250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0.703</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31</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2.500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2.368</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95</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2.500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3.169</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127</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195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 Grants from Donor Agencies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smtClean="0">
                          <a:latin typeface="Calibri" pitchFamily="34" charset="0"/>
                        </a:rPr>
                        <a:t>3.548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0.009</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smtClean="0">
                          <a:latin typeface="Calibri" pitchFamily="34" charset="0"/>
                        </a:rPr>
                        <a:t>2.150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0.010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1.500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1.005</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67</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994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Counterpart Fund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3.675</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3.616</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endParaRPr lang="en-US" sz="1000" dirty="0" smtClean="0">
                        <a:latin typeface="Calibri" pitchFamily="34" charset="0"/>
                      </a:endParaRPr>
                    </a:p>
                    <a:p>
                      <a:pPr algn="ctr"/>
                      <a:r>
                        <a:rPr lang="en-US" sz="1000" dirty="0" smtClean="0">
                          <a:latin typeface="Calibri" pitchFamily="34" charset="0"/>
                        </a:rPr>
                        <a:t>98</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1.250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2.486</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199</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1.250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1.580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126</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195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Contingency Reserve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0.580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0.073</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0.250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0</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994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Staff Housing Fund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0" dirty="0" smtClean="0">
                          <a:latin typeface="Calibri" pitchFamily="34" charset="0"/>
                        </a:rPr>
                        <a:t>0.025</a:t>
                      </a:r>
                      <a:endParaRPr lang="en-US" sz="1000" b="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dirty="0" smtClean="0">
                          <a:latin typeface="Calibri" pitchFamily="34" charset="0"/>
                        </a:rPr>
                        <a:t>-</a:t>
                      </a:r>
                      <a:endParaRPr lang="en-US" sz="100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0" dirty="0" smtClean="0">
                          <a:latin typeface="Calibri" pitchFamily="34" charset="0"/>
                        </a:rPr>
                        <a:t>0.025</a:t>
                      </a:r>
                      <a:endParaRPr lang="en-US" sz="1000" b="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0" dirty="0" smtClean="0">
                          <a:latin typeface="Calibri" pitchFamily="34" charset="0"/>
                        </a:rPr>
                        <a:t>-</a:t>
                      </a:r>
                      <a:endParaRPr lang="en-US" sz="1000" b="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0" dirty="0" smtClean="0">
                          <a:latin typeface="Calibri" pitchFamily="34" charset="0"/>
                        </a:rPr>
                        <a:t>-</a:t>
                      </a:r>
                      <a:endParaRPr lang="en-US" sz="1000" b="0"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cs typeface="Calibri" pitchFamily="34" charset="0"/>
                        </a:rPr>
                        <a:t>-</a:t>
                      </a:r>
                      <a:endParaRPr kumimoji="0" lang="en-US" sz="11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cs typeface="Calibri" pitchFamily="34" charset="0"/>
                        </a:rPr>
                        <a:t>-</a:t>
                      </a:r>
                      <a:endParaRPr kumimoji="0" lang="en-US" sz="11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Calibri" pitchFamily="34" charset="0"/>
                        </a:rPr>
                        <a:t>-</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962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Calibri" pitchFamily="34" charset="0"/>
                        </a:rPr>
                        <a:t>Total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1" dirty="0" smtClean="0">
                          <a:latin typeface="Calibri" pitchFamily="34" charset="0"/>
                        </a:rPr>
                        <a:t>123.857</a:t>
                      </a:r>
                      <a:endParaRPr lang="en-US" sz="1000" b="1"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1" dirty="0" smtClean="0">
                          <a:latin typeface="Calibri" pitchFamily="34" charset="0"/>
                        </a:rPr>
                        <a:t>36.396</a:t>
                      </a:r>
                      <a:endParaRPr lang="en-US" sz="1000" b="1"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1" dirty="0" smtClean="0">
                          <a:latin typeface="Calibri" pitchFamily="34" charset="0"/>
                        </a:rPr>
                        <a:t>29</a:t>
                      </a:r>
                      <a:endParaRPr lang="en-US" sz="1000" b="1"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1" dirty="0" smtClean="0">
                          <a:latin typeface="Calibri" pitchFamily="34" charset="0"/>
                        </a:rPr>
                        <a:t>127.513</a:t>
                      </a:r>
                      <a:endParaRPr lang="en-US" sz="1000" b="1"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1" dirty="0" smtClean="0">
                          <a:latin typeface="Calibri" pitchFamily="34" charset="0"/>
                        </a:rPr>
                        <a:t>99.071</a:t>
                      </a:r>
                      <a:endParaRPr lang="en-US" sz="1000" b="1"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1" dirty="0" smtClean="0">
                          <a:latin typeface="Calibri" pitchFamily="34" charset="0"/>
                        </a:rPr>
                        <a:t>78</a:t>
                      </a:r>
                      <a:endParaRPr lang="en-US" sz="1000" b="1"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1" dirty="0" smtClean="0">
                          <a:latin typeface="Calibri" pitchFamily="34" charset="0"/>
                        </a:rPr>
                        <a:t>134.938</a:t>
                      </a:r>
                      <a:endParaRPr lang="en-US" sz="1000" b="1"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1" dirty="0" smtClean="0">
                          <a:latin typeface="Calibri" pitchFamily="34" charset="0"/>
                        </a:rPr>
                        <a:t>80.217</a:t>
                      </a:r>
                      <a:endParaRPr lang="en-US" sz="1000" b="1"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000" b="1" dirty="0" smtClean="0">
                          <a:latin typeface="Calibri" pitchFamily="34" charset="0"/>
                        </a:rPr>
                        <a:t>59</a:t>
                      </a:r>
                      <a:endParaRPr lang="en-US" sz="1000" b="1" dirty="0">
                        <a:latin typeface="Calibri"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5106" name="Footer Placeholder 4"/>
          <p:cNvSpPr>
            <a:spLocks noGrp="1"/>
          </p:cNvSpPr>
          <p:nvPr>
            <p:ph type="ftr" sz="quarter" idx="11"/>
          </p:nvPr>
        </p:nvSpPr>
        <p:spPr bwMode="auto">
          <a:xfrm>
            <a:off x="762000" y="4857750"/>
            <a:ext cx="8229600" cy="762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pic>
        <p:nvPicPr>
          <p:cNvPr id="45108" name="Picture 7" descr="MEPB fin_0.tmp"/>
          <p:cNvPicPr>
            <a:picLocks noChangeAspect="1"/>
          </p:cNvPicPr>
          <p:nvPr/>
        </p:nvPicPr>
        <p:blipFill>
          <a:blip r:embed="rId3" cstate="print"/>
          <a:srcRect l="6554" t="11111" r="63655" b="61111"/>
          <a:stretch>
            <a:fillRect/>
          </a:stretch>
        </p:blipFill>
        <p:spPr bwMode="auto">
          <a:xfrm>
            <a:off x="152401" y="0"/>
            <a:ext cx="609599" cy="514351"/>
          </a:xfrm>
          <a:prstGeom prst="rect">
            <a:avLst/>
          </a:prstGeom>
          <a:noFill/>
          <a:ln w="9525">
            <a:noFill/>
            <a:miter lim="800000"/>
            <a:headEnd/>
            <a:tailEnd/>
          </a:ln>
        </p:spPr>
      </p:pic>
      <p:pic>
        <p:nvPicPr>
          <p:cNvPr id="45109" name="Picture 9" descr="MEPB fin_0.tmp"/>
          <p:cNvPicPr>
            <a:picLocks noChangeAspect="1"/>
          </p:cNvPicPr>
          <p:nvPr/>
        </p:nvPicPr>
        <p:blipFill>
          <a:blip r:embed="rId4" cstate="print"/>
          <a:srcRect l="37587" t="2222" r="1588" b="55556"/>
          <a:stretch>
            <a:fillRect/>
          </a:stretch>
        </p:blipFill>
        <p:spPr bwMode="auto">
          <a:xfrm>
            <a:off x="8153400" y="133350"/>
            <a:ext cx="842963" cy="3810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1F25BEC4-FDA3-446D-9876-CD0933323920}" type="slidenum">
              <a:rPr lang="en-US" smtClean="0"/>
              <a:pPr>
                <a:defRPr/>
              </a:pPr>
              <a:t>34</a:t>
            </a:fld>
            <a:endParaRPr lang="en-US" dirty="0"/>
          </a:p>
        </p:txBody>
      </p:sp>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590549"/>
          </a:xfrm>
        </p:spPr>
        <p:txBody>
          <a:bodyPr/>
          <a:lstStyle/>
          <a:p>
            <a:r>
              <a:rPr lang="en-US" sz="3600" b="1" dirty="0" smtClean="0">
                <a:solidFill>
                  <a:srgbClr val="002060"/>
                </a:solidFill>
              </a:rPr>
              <a:t>   </a:t>
            </a:r>
            <a:r>
              <a:rPr lang="en-US" sz="2400" b="1" dirty="0" smtClean="0">
                <a:solidFill>
                  <a:srgbClr val="002060"/>
                </a:solidFill>
              </a:rPr>
              <a:t>Cumulative (Jan-June) Capital Expenditure Appraisal</a:t>
            </a:r>
            <a:endParaRPr lang="en-US" sz="3200" dirty="0"/>
          </a:p>
        </p:txBody>
      </p:sp>
      <p:sp>
        <p:nvSpPr>
          <p:cNvPr id="3" name="Content Placeholder 2"/>
          <p:cNvSpPr>
            <a:spLocks noGrp="1"/>
          </p:cNvSpPr>
          <p:nvPr>
            <p:ph sz="quarter" idx="1"/>
          </p:nvPr>
        </p:nvSpPr>
        <p:spPr>
          <a:xfrm>
            <a:off x="533400" y="819150"/>
            <a:ext cx="8229600" cy="3886200"/>
          </a:xfrm>
        </p:spPr>
        <p:txBody>
          <a:bodyPr/>
          <a:lstStyle/>
          <a:p>
            <a:r>
              <a:rPr lang="en-US" sz="2200" dirty="0" smtClean="0"/>
              <a:t>Half year performed at N36.396bn/29% as against N99.071bn/78% in the same period in  Y2014; N62.675bn less in absolute terms</a:t>
            </a:r>
          </a:p>
          <a:p>
            <a:r>
              <a:rPr lang="en-US" sz="2200" dirty="0" smtClean="0"/>
              <a:t>As at the end of Half-Year 2015, the Capital: Recurrent ratio closed at 24:76 as against 47:53 recorded in Y2014,  far from the 51:49 projected  in Y2015</a:t>
            </a:r>
          </a:p>
          <a:p>
            <a:r>
              <a:rPr lang="en-US" sz="2200" dirty="0" smtClean="0"/>
              <a:t>Purposeful action is required to improve on Capital budget implementation in the 3</a:t>
            </a:r>
            <a:r>
              <a:rPr lang="en-US" sz="2200" baseline="30000" dirty="0" smtClean="0"/>
              <a:t>rd</a:t>
            </a:r>
            <a:r>
              <a:rPr lang="en-US" sz="2200" dirty="0" smtClean="0"/>
              <a:t> quarter of  Y2015, </a:t>
            </a:r>
          </a:p>
          <a:p>
            <a:r>
              <a:rPr lang="en-US" sz="2200" dirty="0" smtClean="0"/>
              <a:t>There is substantial outstanding vouchers in STO to drive Capital Expenditure performance limited by cash backing.</a:t>
            </a:r>
            <a:endParaRPr lang="en-US" sz="2200" dirty="0"/>
          </a:p>
        </p:txBody>
      </p:sp>
      <p:sp>
        <p:nvSpPr>
          <p:cNvPr id="4" name="Footer Placeholder 3"/>
          <p:cNvSpPr>
            <a:spLocks noGrp="1"/>
          </p:cNvSpPr>
          <p:nvPr>
            <p:ph type="ftr" sz="quarter" idx="11"/>
          </p:nvPr>
        </p:nvSpPr>
        <p:spPr>
          <a:xfrm>
            <a:off x="762000" y="4781550"/>
            <a:ext cx="7924800" cy="228600"/>
          </a:xfrm>
        </p:spPr>
        <p:txBody>
          <a:bodyPr/>
          <a:lstStyle/>
          <a:p>
            <a:pPr>
              <a:defRPr/>
            </a:pPr>
            <a:r>
              <a:rPr lang="en-US" sz="1200" smtClean="0"/>
              <a:t>MEPB:Q2/Half Year Y2015 Budget Performance Appraisal</a:t>
            </a:r>
            <a:endParaRPr lang="en-US" sz="1200"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1" y="133350"/>
            <a:ext cx="609600" cy="2286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534400" y="133350"/>
            <a:ext cx="461963" cy="381000"/>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9B36653D-785B-486C-A4E5-0689D472AF01}" type="slidenum">
              <a:rPr lang="en-US" smtClean="0"/>
              <a:pPr>
                <a:defRPr/>
              </a:pPr>
              <a:t>35</a:t>
            </a:fld>
            <a:endParaRPr lang="en-US" dirty="0"/>
          </a:p>
        </p:txBody>
      </p:sp>
    </p:spTree>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09550"/>
            <a:ext cx="7772400" cy="857250"/>
          </a:xfrm>
        </p:spPr>
        <p:txBody>
          <a:bodyPr/>
          <a:lstStyle/>
          <a:p>
            <a:pPr algn="ctr"/>
            <a:r>
              <a:rPr lang="en-US" sz="2400" b="1" dirty="0" smtClean="0"/>
              <a:t>HALF-YEAR CAPITAL EXPENDITURE  </a:t>
            </a:r>
            <a:br>
              <a:rPr lang="en-US" sz="2400" b="1" dirty="0" smtClean="0"/>
            </a:br>
            <a:r>
              <a:rPr lang="en-US" sz="2000" b="1" dirty="0" smtClean="0"/>
              <a:t> Y2010 - 2015</a:t>
            </a:r>
            <a:endParaRPr lang="en-US" sz="2000" dirty="0"/>
          </a:p>
        </p:txBody>
      </p:sp>
      <p:graphicFrame>
        <p:nvGraphicFramePr>
          <p:cNvPr id="6" name="Content Placeholder 5"/>
          <p:cNvGraphicFramePr>
            <a:graphicFrameLocks noGrp="1"/>
          </p:cNvGraphicFramePr>
          <p:nvPr>
            <p:ph sz="quarter" idx="1"/>
          </p:nvPr>
        </p:nvGraphicFramePr>
        <p:xfrm>
          <a:off x="914400" y="1047750"/>
          <a:ext cx="7772400" cy="3249296"/>
        </p:xfrm>
        <a:graphic>
          <a:graphicData uri="http://schemas.openxmlformats.org/drawingml/2006/table">
            <a:tbl>
              <a:tblPr firstRow="1" bandRow="1">
                <a:tableStyleId>{5C22544A-7EE6-4342-B048-85BDC9FD1C3A}</a:tableStyleId>
              </a:tblPr>
              <a:tblGrid>
                <a:gridCol w="1943100"/>
                <a:gridCol w="1943100"/>
                <a:gridCol w="2362200"/>
                <a:gridCol w="1524000"/>
              </a:tblGrid>
              <a:tr h="688520">
                <a:tc>
                  <a:txBody>
                    <a:bodyPr/>
                    <a:lstStyle/>
                    <a:p>
                      <a:pPr algn="ctr"/>
                      <a:r>
                        <a:rPr lang="en-US" dirty="0" smtClean="0">
                          <a:solidFill>
                            <a:schemeClr val="tx1"/>
                          </a:solidFill>
                        </a:rPr>
                        <a:t>YEAR</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solidFill>
                            <a:schemeClr val="tx1"/>
                          </a:solidFill>
                        </a:rPr>
                        <a:t>PROVISION</a:t>
                      </a:r>
                    </a:p>
                    <a:p>
                      <a:pPr algn="ctr"/>
                      <a:r>
                        <a:rPr lang="en-US" dirty="0" smtClean="0">
                          <a:solidFill>
                            <a:schemeClr val="tx1"/>
                          </a:solidFill>
                        </a:rPr>
                        <a:t>      (N bn)</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solidFill>
                            <a:schemeClr val="tx1"/>
                          </a:solidFill>
                        </a:rPr>
                        <a:t>ACTUAL</a:t>
                      </a:r>
                    </a:p>
                    <a:p>
                      <a:pPr algn="ctr"/>
                      <a:r>
                        <a:rPr lang="en-US" dirty="0" smtClean="0">
                          <a:solidFill>
                            <a:schemeClr val="tx1"/>
                          </a:solidFill>
                        </a:rPr>
                        <a:t>   (N bn)</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solidFill>
                            <a:schemeClr val="tx1"/>
                          </a:solidFill>
                        </a:rPr>
                        <a:t>Performance%</a:t>
                      </a:r>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6077">
                <a:tc>
                  <a:txBody>
                    <a:bodyPr/>
                    <a:lstStyle/>
                    <a:p>
                      <a:pPr algn="ctr" rtl="0" fontAlgn="t"/>
                      <a:r>
                        <a:rPr lang="en-US" sz="1800" b="0" i="0" u="none" strike="noStrike" dirty="0">
                          <a:solidFill>
                            <a:srgbClr val="000000"/>
                          </a:solidFill>
                          <a:latin typeface="Perpetua"/>
                        </a:rPr>
                        <a:t>2010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112.278</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83.334</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74</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6077">
                <a:tc>
                  <a:txBody>
                    <a:bodyPr/>
                    <a:lstStyle/>
                    <a:p>
                      <a:pPr algn="ctr" rtl="0" fontAlgn="t"/>
                      <a:r>
                        <a:rPr lang="en-US" sz="1800" b="0" i="0" u="none" strike="noStrike" dirty="0">
                          <a:solidFill>
                            <a:srgbClr val="000000"/>
                          </a:solidFill>
                          <a:latin typeface="Perpetua"/>
                        </a:rPr>
                        <a:t>2011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126.297</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42.247</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33</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6077">
                <a:tc>
                  <a:txBody>
                    <a:bodyPr/>
                    <a:lstStyle/>
                    <a:p>
                      <a:pPr algn="ctr" rtl="0" fontAlgn="t"/>
                      <a:r>
                        <a:rPr lang="en-US" sz="1800" b="0" i="0" u="none" strike="noStrike" dirty="0">
                          <a:solidFill>
                            <a:srgbClr val="000000"/>
                          </a:solidFill>
                          <a:latin typeface="Perpetua"/>
                        </a:rPr>
                        <a:t>2012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129.161</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80.895</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63</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86077">
                <a:tc>
                  <a:txBody>
                    <a:bodyPr/>
                    <a:lstStyle/>
                    <a:p>
                      <a:pPr algn="ctr" rtl="0" fontAlgn="t"/>
                      <a:r>
                        <a:rPr lang="en-US" sz="1800" b="0" i="0" u="none" strike="noStrike" dirty="0">
                          <a:solidFill>
                            <a:srgbClr val="000000"/>
                          </a:solidFill>
                          <a:latin typeface="Perpetua"/>
                        </a:rPr>
                        <a:t>2013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134.938</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80.217</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59</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08234">
                <a:tc>
                  <a:txBody>
                    <a:bodyPr/>
                    <a:lstStyle/>
                    <a:p>
                      <a:pPr algn="ctr" rtl="0" fontAlgn="t"/>
                      <a:r>
                        <a:rPr lang="en-US" sz="1800" b="0" i="0" u="none" strike="noStrike" dirty="0" smtClean="0">
                          <a:solidFill>
                            <a:srgbClr val="000000"/>
                          </a:solidFill>
                          <a:latin typeface="Perpetua"/>
                        </a:rPr>
                        <a:t>2014</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127.513</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99.071</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78</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08234">
                <a:tc>
                  <a:txBody>
                    <a:bodyPr/>
                    <a:lstStyle/>
                    <a:p>
                      <a:pPr algn="ctr" rtl="0" fontAlgn="t"/>
                      <a:r>
                        <a:rPr lang="en-US" sz="1800" b="0" i="0" u="none" strike="noStrike" dirty="0" smtClean="0">
                          <a:solidFill>
                            <a:srgbClr val="000000"/>
                          </a:solidFill>
                          <a:latin typeface="Perpetua"/>
                        </a:rPr>
                        <a:t>2015</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123.857</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36.396</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t"/>
                      <a:r>
                        <a:rPr lang="en-US" sz="1800" b="0" i="0" u="none" strike="noStrike" dirty="0" smtClean="0">
                          <a:solidFill>
                            <a:srgbClr val="000000"/>
                          </a:solidFill>
                          <a:latin typeface="Perpetua"/>
                        </a:rPr>
                        <a:t>29</a:t>
                      </a:r>
                      <a:endParaRPr lang="en-US" sz="1800" b="0" i="0" u="none" strike="noStrike" dirty="0">
                        <a:solidFill>
                          <a:srgbClr val="000000"/>
                        </a:solidFill>
                        <a:latin typeface="Perpetua"/>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Footer Placeholder 3"/>
          <p:cNvSpPr>
            <a:spLocks noGrp="1"/>
          </p:cNvSpPr>
          <p:nvPr>
            <p:ph type="ftr" sz="quarter" idx="11"/>
          </p:nvPr>
        </p:nvSpPr>
        <p:spPr>
          <a:xfrm>
            <a:off x="914400" y="4629150"/>
            <a:ext cx="6324600" cy="342900"/>
          </a:xfrm>
        </p:spPr>
        <p:txBody>
          <a:bodyPr/>
          <a:lstStyle/>
          <a:p>
            <a:pPr>
              <a:defRPr/>
            </a:pPr>
            <a:r>
              <a:rPr lang="en-US" smtClean="0"/>
              <a:t>MEPB:Q2/Half Year Y2015 Budget Performance Appraisal</a:t>
            </a:r>
            <a:endParaRPr lang="en-US" dirty="0"/>
          </a:p>
        </p:txBody>
      </p:sp>
      <p:pic>
        <p:nvPicPr>
          <p:cNvPr id="7"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8" name="Picture 9" descr="MEPB fin_0.tmp"/>
          <p:cNvPicPr>
            <a:picLocks noChangeAspect="1"/>
          </p:cNvPicPr>
          <p:nvPr/>
        </p:nvPicPr>
        <p:blipFill>
          <a:blip r:embed="rId3" cstate="print"/>
          <a:srcRect l="37587" t="2222" r="1588" b="55556"/>
          <a:stretch>
            <a:fillRect/>
          </a:stretch>
        </p:blipFill>
        <p:spPr bwMode="auto">
          <a:xfrm>
            <a:off x="8077200" y="57150"/>
            <a:ext cx="919163" cy="762000"/>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pPr>
              <a:defRPr/>
            </a:pPr>
            <a:fld id="{9B36653D-785B-486C-A4E5-0689D472AF01}" type="slidenum">
              <a:rPr lang="en-US" smtClean="0"/>
              <a:pPr>
                <a:defRPr/>
              </a:pPr>
              <a:t>36</a:t>
            </a:fld>
            <a:endParaRPr lang="en-US" dirty="0"/>
          </a:p>
        </p:txBody>
      </p:sp>
    </p:spTree>
  </p:cSld>
  <p:clrMapOvr>
    <a:masterClrMapping/>
  </p:clrMapOvr>
  <p:transition spd="slow">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895349"/>
          </a:xfrm>
        </p:spPr>
        <p:txBody>
          <a:bodyPr/>
          <a:lstStyle/>
          <a:p>
            <a:pPr algn="ctr"/>
            <a:r>
              <a:rPr lang="en-US" sz="2000" b="1" dirty="0" smtClean="0">
                <a:solidFill>
                  <a:srgbClr val="002060"/>
                </a:solidFill>
                <a:cs typeface="Aharoni" pitchFamily="2" charset="-79"/>
              </a:rPr>
              <a:t> HALF YEAR </a:t>
            </a:r>
            <a:r>
              <a:rPr lang="en-US" sz="2000" b="1" dirty="0" smtClean="0"/>
              <a:t>CAPITAL /RECURRENT PERFORMANCE RATIO </a:t>
            </a:r>
            <a:br>
              <a:rPr lang="en-US" sz="2000" b="1" dirty="0" smtClean="0"/>
            </a:br>
            <a:r>
              <a:rPr lang="en-US" sz="2000" b="1" dirty="0" smtClean="0"/>
              <a:t> (Y2010 - 2015)</a:t>
            </a:r>
            <a:endParaRPr lang="en-US" sz="2000" b="1" dirty="0"/>
          </a:p>
        </p:txBody>
      </p:sp>
      <p:graphicFrame>
        <p:nvGraphicFramePr>
          <p:cNvPr id="7" name="Content Placeholder 6"/>
          <p:cNvGraphicFramePr>
            <a:graphicFrameLocks noGrp="1"/>
          </p:cNvGraphicFramePr>
          <p:nvPr>
            <p:ph sz="quarter" idx="1"/>
            <p:extLst>
              <p:ext uri="{D42A27DB-BD31-4B8C-83A1-F6EECF244321}">
                <p14:modId xmlns:p14="http://schemas.microsoft.com/office/powerpoint/2010/main" val="4052973756"/>
              </p:ext>
            </p:extLst>
          </p:nvPr>
        </p:nvGraphicFramePr>
        <p:xfrm>
          <a:off x="914400" y="873275"/>
          <a:ext cx="7772400" cy="3542515"/>
        </p:xfrm>
        <a:graphic>
          <a:graphicData uri="http://schemas.openxmlformats.org/drawingml/2006/table">
            <a:tbl>
              <a:tblPr firstRow="1" bandRow="1">
                <a:tableStyleId>{5C22544A-7EE6-4342-B048-85BDC9FD1C3A}</a:tableStyleId>
              </a:tblPr>
              <a:tblGrid>
                <a:gridCol w="2534478"/>
                <a:gridCol w="2365513"/>
                <a:gridCol w="2872409"/>
              </a:tblGrid>
              <a:tr h="671521">
                <a:tc>
                  <a:txBody>
                    <a:bodyPr/>
                    <a:lstStyle/>
                    <a:p>
                      <a:pPr algn="ctr"/>
                      <a:r>
                        <a:rPr lang="en-US" sz="1800" dirty="0" smtClean="0">
                          <a:solidFill>
                            <a:schemeClr val="tx1"/>
                          </a:solidFill>
                        </a:rPr>
                        <a:t>YEAR</a:t>
                      </a:r>
                      <a:endParaRPr lang="en-US"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smtClean="0">
                          <a:solidFill>
                            <a:schemeClr val="tx1"/>
                          </a:solidFill>
                        </a:rPr>
                        <a:t>BUDGET PROJECTION</a:t>
                      </a:r>
                      <a:endParaRPr lang="en-US"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smtClean="0">
                          <a:solidFill>
                            <a:schemeClr val="tx1"/>
                          </a:solidFill>
                        </a:rPr>
                        <a:t>ACTUAL PERFORMANCE</a:t>
                      </a:r>
                      <a:endParaRPr lang="en-US"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15703">
                <a:tc>
                  <a:txBody>
                    <a:bodyPr/>
                    <a:lstStyle/>
                    <a:p>
                      <a:pPr algn="ctr"/>
                      <a:r>
                        <a:rPr lang="en-US" sz="2000" dirty="0" smtClean="0">
                          <a:solidFill>
                            <a:schemeClr val="tx1"/>
                          </a:solidFill>
                        </a:rPr>
                        <a:t>2010</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smtClean="0">
                          <a:solidFill>
                            <a:schemeClr val="tx1"/>
                          </a:solidFill>
                        </a:rPr>
                        <a:t>58:42</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smtClean="0">
                          <a:solidFill>
                            <a:schemeClr val="tx1"/>
                          </a:solidFill>
                        </a:rPr>
                        <a:t>31:69</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15703">
                <a:tc>
                  <a:txBody>
                    <a:bodyPr/>
                    <a:lstStyle/>
                    <a:p>
                      <a:pPr algn="ctr"/>
                      <a:r>
                        <a:rPr lang="en-US" sz="2000" dirty="0" smtClean="0">
                          <a:solidFill>
                            <a:schemeClr val="tx1"/>
                          </a:solidFill>
                        </a:rPr>
                        <a:t>2011</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smtClean="0">
                          <a:solidFill>
                            <a:schemeClr val="tx1"/>
                          </a:solidFill>
                        </a:rPr>
                        <a:t>56:44</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smtClean="0">
                          <a:solidFill>
                            <a:schemeClr val="tx1"/>
                          </a:solidFill>
                        </a:rPr>
                        <a:t>32:68</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15703">
                <a:tc>
                  <a:txBody>
                    <a:bodyPr/>
                    <a:lstStyle/>
                    <a:p>
                      <a:pPr algn="ctr"/>
                      <a:r>
                        <a:rPr lang="en-US" sz="2000" dirty="0" smtClean="0">
                          <a:solidFill>
                            <a:schemeClr val="tx1"/>
                          </a:solidFill>
                        </a:rPr>
                        <a:t>2012</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smtClean="0">
                          <a:solidFill>
                            <a:schemeClr val="tx1"/>
                          </a:solidFill>
                        </a:rPr>
                        <a:t>53:47</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b="0" dirty="0" smtClean="0">
                          <a:solidFill>
                            <a:schemeClr val="tx1"/>
                          </a:solidFill>
                        </a:rPr>
                        <a:t>44:56</a:t>
                      </a:r>
                      <a:endParaRPr lang="en-US" sz="20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15703">
                <a:tc>
                  <a:txBody>
                    <a:bodyPr/>
                    <a:lstStyle/>
                    <a:p>
                      <a:pPr algn="ctr"/>
                      <a:r>
                        <a:rPr lang="en-US" sz="2000" dirty="0" smtClean="0">
                          <a:solidFill>
                            <a:schemeClr val="tx1"/>
                          </a:solidFill>
                        </a:rPr>
                        <a:t>2013</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smtClean="0">
                          <a:solidFill>
                            <a:schemeClr val="tx1"/>
                          </a:solidFill>
                        </a:rPr>
                        <a:t>54:46</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b="0" dirty="0" smtClean="0">
                          <a:solidFill>
                            <a:schemeClr val="tx1"/>
                          </a:solidFill>
                        </a:rPr>
                        <a:t>45:55</a:t>
                      </a:r>
                      <a:endParaRPr lang="en-US" sz="20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07142">
                <a:tc>
                  <a:txBody>
                    <a:bodyPr/>
                    <a:lstStyle/>
                    <a:p>
                      <a:pPr algn="ctr"/>
                      <a:r>
                        <a:rPr lang="en-US" sz="2000" dirty="0" smtClean="0">
                          <a:solidFill>
                            <a:schemeClr val="tx1"/>
                          </a:solidFill>
                        </a:rPr>
                        <a:t>2014</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smtClean="0">
                          <a:solidFill>
                            <a:schemeClr val="tx1"/>
                          </a:solidFill>
                        </a:rPr>
                        <a:t>52:48</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b="0" dirty="0" smtClean="0">
                          <a:solidFill>
                            <a:schemeClr val="tx1"/>
                          </a:solidFill>
                        </a:rPr>
                        <a:t>47:53</a:t>
                      </a:r>
                      <a:endParaRPr lang="en-US" sz="20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541772">
                <a:tc>
                  <a:txBody>
                    <a:bodyPr/>
                    <a:lstStyle/>
                    <a:p>
                      <a:pPr algn="ctr"/>
                      <a:r>
                        <a:rPr lang="en-US" sz="2000" dirty="0" smtClean="0">
                          <a:solidFill>
                            <a:schemeClr val="tx1"/>
                          </a:solidFill>
                        </a:rPr>
                        <a:t>2015</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smtClean="0">
                          <a:solidFill>
                            <a:schemeClr val="tx1"/>
                          </a:solidFill>
                        </a:rPr>
                        <a:t>51:49</a:t>
                      </a: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24:76</a:t>
                      </a:r>
                    </a:p>
                    <a:p>
                      <a:pPr algn="ctr"/>
                      <a:endParaRPr lang="en-US" sz="20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4" name="Footer Placeholder 3"/>
          <p:cNvSpPr>
            <a:spLocks noGrp="1"/>
          </p:cNvSpPr>
          <p:nvPr>
            <p:ph type="ftr" sz="quarter" idx="11"/>
          </p:nvPr>
        </p:nvSpPr>
        <p:spPr>
          <a:xfrm>
            <a:off x="914400" y="4657724"/>
            <a:ext cx="5562600" cy="581026"/>
          </a:xfrm>
        </p:spPr>
        <p:txBody>
          <a:bodyPr/>
          <a:lstStyle/>
          <a:p>
            <a:pPr>
              <a:defRPr/>
            </a:pPr>
            <a:r>
              <a:rPr lang="en-US" dirty="0" smtClean="0"/>
              <a:t>MEPB:Q2/Half Year Y2015 Budget Performance Appraisal</a:t>
            </a:r>
            <a:endParaRPr lang="en-US" dirty="0"/>
          </a:p>
        </p:txBody>
      </p:sp>
      <p:pic>
        <p:nvPicPr>
          <p:cNvPr id="8" name="Picture 7" descr="MEPB fin_0.tmp"/>
          <p:cNvPicPr>
            <a:picLocks noChangeAspect="1"/>
          </p:cNvPicPr>
          <p:nvPr/>
        </p:nvPicPr>
        <p:blipFill>
          <a:blip r:embed="rId2" cstate="print"/>
          <a:srcRect l="6554" t="11111" r="63655" b="61111"/>
          <a:stretch>
            <a:fillRect/>
          </a:stretch>
        </p:blipFill>
        <p:spPr bwMode="auto">
          <a:xfrm>
            <a:off x="457200" y="133350"/>
            <a:ext cx="762000" cy="609600"/>
          </a:xfrm>
          <a:prstGeom prst="rect">
            <a:avLst/>
          </a:prstGeom>
          <a:noFill/>
          <a:ln w="9525">
            <a:noFill/>
            <a:miter lim="800000"/>
            <a:headEnd/>
            <a:tailEnd/>
          </a:ln>
        </p:spPr>
      </p:pic>
      <p:pic>
        <p:nvPicPr>
          <p:cNvPr id="9" name="Picture 9" descr="MEPB fin_0.tmp"/>
          <p:cNvPicPr>
            <a:picLocks noChangeAspect="1"/>
          </p:cNvPicPr>
          <p:nvPr/>
        </p:nvPicPr>
        <p:blipFill>
          <a:blip r:embed="rId3" cstate="print"/>
          <a:srcRect l="37587" t="2222" r="1588" b="55556"/>
          <a:stretch>
            <a:fillRect/>
          </a:stretch>
        </p:blipFill>
        <p:spPr bwMode="auto">
          <a:xfrm>
            <a:off x="8305800" y="133350"/>
            <a:ext cx="690563" cy="457200"/>
          </a:xfrm>
          <a:prstGeom prst="rect">
            <a:avLst/>
          </a:prstGeom>
          <a:noFill/>
          <a:ln w="9525">
            <a:noFill/>
            <a:miter lim="800000"/>
            <a:headEnd/>
            <a:tailEnd/>
          </a:ln>
        </p:spPr>
      </p:pic>
      <p:sp>
        <p:nvSpPr>
          <p:cNvPr id="10" name="Slide Number Placeholder 9"/>
          <p:cNvSpPr>
            <a:spLocks noGrp="1"/>
          </p:cNvSpPr>
          <p:nvPr>
            <p:ph type="sldNum" sz="quarter" idx="12"/>
          </p:nvPr>
        </p:nvSpPr>
        <p:spPr/>
        <p:txBody>
          <a:bodyPr/>
          <a:lstStyle/>
          <a:p>
            <a:pPr>
              <a:defRPr/>
            </a:pPr>
            <a:fld id="{9B36653D-785B-486C-A4E5-0689D472AF01}" type="slidenum">
              <a:rPr lang="en-US" smtClean="0"/>
              <a:pPr>
                <a:defRPr/>
              </a:pPr>
              <a:t>37</a:t>
            </a:fld>
            <a:endParaRPr lang="en-US" dirty="0"/>
          </a:p>
        </p:txBody>
      </p:sp>
    </p:spTree>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990600" y="0"/>
            <a:ext cx="7391400" cy="514350"/>
          </a:xfrm>
        </p:spPr>
        <p:txBody>
          <a:bodyPr>
            <a:noAutofit/>
          </a:bodyPr>
          <a:lstStyle/>
          <a:p>
            <a:pPr algn="ctr" eaLnBrk="1" fontAlgn="auto" hangingPunct="1">
              <a:spcAft>
                <a:spcPts val="0"/>
              </a:spcAft>
              <a:defRPr/>
            </a:pPr>
            <a:r>
              <a:rPr lang="en-US" sz="2000" b="1" dirty="0" smtClean="0">
                <a:solidFill>
                  <a:srgbClr val="002060"/>
                </a:solidFill>
              </a:rPr>
              <a:t>Financing Activities: Half Year Performance (Jan.-June) </a:t>
            </a:r>
          </a:p>
        </p:txBody>
      </p:sp>
      <p:sp>
        <p:nvSpPr>
          <p:cNvPr id="51203" name="Footer Placeholder 4"/>
          <p:cNvSpPr>
            <a:spLocks noGrp="1"/>
          </p:cNvSpPr>
          <p:nvPr>
            <p:ph type="ftr" sz="quarter" idx="11"/>
          </p:nvPr>
        </p:nvSpPr>
        <p:spPr bwMode="auto">
          <a:xfrm>
            <a:off x="685800" y="4781550"/>
            <a:ext cx="6553200" cy="190500"/>
          </a:xfrm>
          <a:noFill/>
          <a:ln>
            <a:miter lim="800000"/>
            <a:headEnd/>
            <a:tailEnd/>
          </a:ln>
        </p:spPr>
        <p:txBody>
          <a:bodyPr vert="horz" wrap="square" lIns="91440" tIns="45720" rIns="91440" bIns="45720" numCol="1" compatLnSpc="1">
            <a:prstTxWarp prst="textNoShape">
              <a:avLst/>
            </a:prstTxWarp>
          </a:bodyPr>
          <a:lstStyle/>
          <a:p>
            <a:r>
              <a:rPr lang="en-US" sz="1200" dirty="0" smtClean="0">
                <a:latin typeface="Arial" charset="0"/>
                <a:cs typeface="Arial" charset="0"/>
              </a:rPr>
              <a:t>MEPB:Q2/Half Year Y2015 Budget Performance Appraisal</a:t>
            </a:r>
          </a:p>
        </p:txBody>
      </p:sp>
      <p:sp>
        <p:nvSpPr>
          <p:cNvPr id="51205" name="Rectangle 3"/>
          <p:cNvSpPr>
            <a:spLocks noGrp="1" noChangeArrowheads="1"/>
          </p:cNvSpPr>
          <p:nvPr>
            <p:ph sz="quarter" idx="1"/>
          </p:nvPr>
        </p:nvSpPr>
        <p:spPr>
          <a:xfrm>
            <a:off x="457200" y="666750"/>
            <a:ext cx="8229600" cy="3886200"/>
          </a:xfrm>
        </p:spPr>
        <p:txBody>
          <a:bodyPr/>
          <a:lstStyle/>
          <a:p>
            <a:pPr eaLnBrk="1" hangingPunct="1">
              <a:lnSpc>
                <a:spcPct val="80000"/>
              </a:lnSpc>
              <a:buFontTx/>
              <a:buNone/>
            </a:pPr>
            <a:r>
              <a:rPr lang="en-US" sz="2000" dirty="0" smtClean="0"/>
              <a:t>		</a:t>
            </a:r>
            <a:endParaRPr lang="en-US" sz="2000" b="1" dirty="0" smtClean="0"/>
          </a:p>
        </p:txBody>
      </p:sp>
      <p:pic>
        <p:nvPicPr>
          <p:cNvPr id="51206" name="Picture 7" descr="MEPB fin_0.tmp"/>
          <p:cNvPicPr>
            <a:picLocks noChangeAspect="1"/>
          </p:cNvPicPr>
          <p:nvPr/>
        </p:nvPicPr>
        <p:blipFill>
          <a:blip r:embed="rId3" cstate="print"/>
          <a:srcRect l="6554" t="11111" r="63655" b="61111"/>
          <a:stretch>
            <a:fillRect/>
          </a:stretch>
        </p:blipFill>
        <p:spPr bwMode="auto">
          <a:xfrm>
            <a:off x="152401" y="133350"/>
            <a:ext cx="609600" cy="533400"/>
          </a:xfrm>
          <a:prstGeom prst="rect">
            <a:avLst/>
          </a:prstGeom>
          <a:noFill/>
          <a:ln w="9525">
            <a:noFill/>
            <a:miter lim="800000"/>
            <a:headEnd/>
            <a:tailEnd/>
          </a:ln>
        </p:spPr>
      </p:pic>
      <p:pic>
        <p:nvPicPr>
          <p:cNvPr id="51207" name="Picture 9" descr="MEPB fin_0.tmp"/>
          <p:cNvPicPr>
            <a:picLocks noChangeAspect="1"/>
          </p:cNvPicPr>
          <p:nvPr/>
        </p:nvPicPr>
        <p:blipFill>
          <a:blip r:embed="rId4" cstate="print"/>
          <a:srcRect l="37587" t="2222" r="1588" b="55556"/>
          <a:stretch>
            <a:fillRect/>
          </a:stretch>
        </p:blipFill>
        <p:spPr bwMode="auto">
          <a:xfrm>
            <a:off x="8458201" y="133350"/>
            <a:ext cx="381000" cy="476250"/>
          </a:xfrm>
          <a:prstGeom prst="rect">
            <a:avLst/>
          </a:prstGeom>
          <a:noFill/>
          <a:ln w="9525">
            <a:noFill/>
            <a:miter lim="800000"/>
            <a:headEnd/>
            <a:tailEnd/>
          </a:ln>
        </p:spPr>
      </p:pic>
      <p:graphicFrame>
        <p:nvGraphicFramePr>
          <p:cNvPr id="9" name="Table 8"/>
          <p:cNvGraphicFramePr>
            <a:graphicFrameLocks noGrp="1"/>
          </p:cNvGraphicFramePr>
          <p:nvPr>
            <p:extLst>
              <p:ext uri="{D42A27DB-BD31-4B8C-83A1-F6EECF244321}">
                <p14:modId xmlns:p14="http://schemas.microsoft.com/office/powerpoint/2010/main" val="2103972059"/>
              </p:ext>
            </p:extLst>
          </p:nvPr>
        </p:nvGraphicFramePr>
        <p:xfrm>
          <a:off x="457199" y="514353"/>
          <a:ext cx="8229598" cy="4120808"/>
        </p:xfrm>
        <a:graphic>
          <a:graphicData uri="http://schemas.openxmlformats.org/drawingml/2006/table">
            <a:tbl>
              <a:tblPr firstRow="1" bandRow="1">
                <a:tableStyleId>{5C22544A-7EE6-4342-B048-85BDC9FD1C3A}</a:tableStyleId>
              </a:tblPr>
              <a:tblGrid>
                <a:gridCol w="2514601"/>
                <a:gridCol w="791932"/>
                <a:gridCol w="661308"/>
                <a:gridCol w="514350"/>
                <a:gridCol w="808264"/>
                <a:gridCol w="587829"/>
                <a:gridCol w="514350"/>
                <a:gridCol w="729134"/>
                <a:gridCol w="553915"/>
                <a:gridCol w="553915"/>
              </a:tblGrid>
              <a:tr h="263510">
                <a:tc rowSpan="2">
                  <a:txBody>
                    <a:bodyPr/>
                    <a:lstStyle/>
                    <a:p>
                      <a:pPr algn="ctr" fontAlgn="b"/>
                      <a:r>
                        <a:rPr lang="en-US" sz="1400" b="1" i="0" u="none" strike="noStrike" dirty="0">
                          <a:solidFill>
                            <a:srgbClr val="000000"/>
                          </a:solidFill>
                          <a:latin typeface="+mn-lt"/>
                          <a:cs typeface="Arial" pitchFamily="34" charset="0"/>
                        </a:rPr>
                        <a:t> </a:t>
                      </a:r>
                      <a:r>
                        <a:rPr lang="en-US" sz="1400" b="1" i="0" u="none" strike="noStrike" dirty="0" smtClean="0">
                          <a:solidFill>
                            <a:srgbClr val="000000"/>
                          </a:solidFill>
                          <a:latin typeface="+mn-lt"/>
                          <a:cs typeface="Arial" pitchFamily="34" charset="0"/>
                        </a:rPr>
                        <a:t>Detail</a:t>
                      </a:r>
                      <a:endParaRPr lang="en-US" sz="1400" b="1" i="0" u="none" strike="noStrike" dirty="0">
                        <a:solidFill>
                          <a:srgbClr val="00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rtl="0" fontAlgn="b"/>
                      <a:r>
                        <a:rPr lang="yo-NG" sz="1400" b="1" i="0" u="none" strike="noStrike" dirty="0" smtClean="0">
                          <a:solidFill>
                            <a:srgbClr val="000000"/>
                          </a:solidFill>
                          <a:latin typeface="+mn-lt"/>
                          <a:cs typeface="Arial" pitchFamily="34" charset="0"/>
                        </a:rPr>
                        <a:t>2015</a:t>
                      </a:r>
                      <a:endParaRPr lang="en-US" sz="1400" b="1" i="0" u="none" strike="noStrike" dirty="0">
                        <a:solidFill>
                          <a:srgbClr val="00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rtl="0" fontAlgn="b"/>
                      <a:endParaRPr lang="en-US" sz="1400" b="1" i="0" u="none" strike="noStrike" dirty="0" smtClean="0">
                        <a:solidFill>
                          <a:srgbClr val="000000"/>
                        </a:solidFill>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rtl="0" fontAlgn="b"/>
                      <a:endParaRPr lang="en-US" sz="1200" b="1" i="0" u="none" strike="noStrike" dirty="0">
                        <a:solidFill>
                          <a:srgbClr val="000000"/>
                        </a:solidFill>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rtl="0" fontAlgn="b"/>
                      <a:r>
                        <a:rPr lang="yo-NG" sz="1200" b="1" i="0" u="none" strike="noStrike" dirty="0" smtClean="0">
                          <a:solidFill>
                            <a:srgbClr val="000000"/>
                          </a:solidFill>
                          <a:latin typeface="+mn-lt"/>
                          <a:cs typeface="Arial" pitchFamily="34" charset="0"/>
                        </a:rPr>
                        <a:t>2014</a:t>
                      </a:r>
                      <a:endParaRPr lang="en-US" sz="1200" b="1" i="0" u="none" strike="noStrike" dirty="0">
                        <a:solidFill>
                          <a:srgbClr val="00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rtl="0" fontAlgn="b"/>
                      <a:endParaRPr lang="en-US" sz="1200" b="1" i="0" u="none" strike="noStrike" dirty="0">
                        <a:solidFill>
                          <a:srgbClr val="000000"/>
                        </a:solidFill>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rtl="0" fontAlgn="b"/>
                      <a:endParaRPr lang="en-US" sz="1200" b="1" i="0" u="none" strike="noStrike" dirty="0">
                        <a:solidFill>
                          <a:srgbClr val="000000"/>
                        </a:solidFill>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3">
                  <a:txBody>
                    <a:bodyPr/>
                    <a:lstStyle/>
                    <a:p>
                      <a:pPr algn="ctr" rtl="0" fontAlgn="b"/>
                      <a:r>
                        <a:rPr lang="yo-NG" sz="1200" b="1" i="0" u="none" strike="noStrike" dirty="0" smtClean="0">
                          <a:solidFill>
                            <a:srgbClr val="000000"/>
                          </a:solidFill>
                          <a:latin typeface="+mn-lt"/>
                          <a:cs typeface="Arial" pitchFamily="34" charset="0"/>
                        </a:rPr>
                        <a:t>2013</a:t>
                      </a:r>
                      <a:endParaRPr lang="en-US" sz="1200" b="1" i="0" u="none" strike="noStrike" dirty="0">
                        <a:solidFill>
                          <a:srgbClr val="00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rtl="0" fontAlgn="b"/>
                      <a:endParaRPr lang="en-US" sz="1200" b="1" i="0" u="none" strike="noStrike" dirty="0">
                        <a:solidFill>
                          <a:srgbClr val="000000"/>
                        </a:solidFill>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rtl="0" fontAlgn="b"/>
                      <a:endParaRPr lang="en-US" sz="1200" b="1" i="0" u="none" strike="noStrike" dirty="0">
                        <a:solidFill>
                          <a:srgbClr val="000000"/>
                        </a:solidFill>
                        <a:latin typeface="Calibri"/>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25510">
                <a:tc vMerge="1">
                  <a:txBody>
                    <a:bodyPr/>
                    <a:lstStyle/>
                    <a:p>
                      <a:endParaRPr lang="yo-NG"/>
                    </a:p>
                  </a:txBody>
                  <a:tcPr/>
                </a:tc>
                <a:tc>
                  <a:txBody>
                    <a:bodyPr/>
                    <a:lstStyle/>
                    <a:p>
                      <a:pPr algn="ctr" rtl="0" fontAlgn="b"/>
                      <a:r>
                        <a:rPr lang="en-US" sz="1400" b="1" i="0" u="none" strike="noStrike" dirty="0" smtClean="0">
                          <a:solidFill>
                            <a:srgbClr val="000000"/>
                          </a:solidFill>
                          <a:latin typeface="+mn-lt"/>
                          <a:cs typeface="Arial" pitchFamily="34" charset="0"/>
                        </a:rPr>
                        <a:t>Provision</a:t>
                      </a:r>
                      <a:r>
                        <a:rPr lang="en-US" sz="1400" b="1" i="0" u="none" strike="noStrike" baseline="0" dirty="0" smtClean="0">
                          <a:solidFill>
                            <a:srgbClr val="000000"/>
                          </a:solidFill>
                          <a:latin typeface="+mn-lt"/>
                          <a:cs typeface="Arial" pitchFamily="34" charset="0"/>
                        </a:rPr>
                        <a:t> </a:t>
                      </a:r>
                      <a:endParaRPr lang="en-US" sz="1400" b="1" i="0" u="none" strike="noStrike" dirty="0">
                        <a:solidFill>
                          <a:srgbClr val="000000"/>
                        </a:solidFill>
                        <a:latin typeface="+mn-lt"/>
                        <a:cs typeface="Arial" pitchFamily="34" charset="0"/>
                      </a:endParaRPr>
                    </a:p>
                    <a:p>
                      <a:pPr algn="ctr" fontAlgn="b"/>
                      <a:r>
                        <a:rPr lang="en-US" sz="1100" b="0" i="0" u="none" strike="noStrike" dirty="0">
                          <a:solidFill>
                            <a:srgbClr val="000000"/>
                          </a:solidFill>
                          <a:latin typeface="+mn-lt"/>
                          <a:cs typeface="Arial" pitchFamily="34" charset="0"/>
                        </a:rPr>
                        <a:t> </a:t>
                      </a:r>
                      <a:r>
                        <a:rPr lang="en-US" sz="1100" b="0" i="0" u="none" strike="noStrike" dirty="0" smtClean="0">
                          <a:solidFill>
                            <a:srgbClr val="000000"/>
                          </a:solidFill>
                          <a:latin typeface="+mn-lt"/>
                          <a:cs typeface="Arial" pitchFamily="34" charset="0"/>
                        </a:rPr>
                        <a:t>Nbn</a:t>
                      </a:r>
                      <a:endParaRPr lang="en-US" sz="11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Actual </a:t>
                      </a:r>
                    </a:p>
                    <a:p>
                      <a:pPr algn="ctr" fontAlgn="b"/>
                      <a:r>
                        <a:rPr lang="en-US" sz="1100" b="0" i="0" u="none" strike="noStrike" dirty="0" smtClean="0">
                          <a:solidFill>
                            <a:srgbClr val="000000"/>
                          </a:solidFill>
                          <a:latin typeface="+mn-lt"/>
                          <a:cs typeface="Arial" pitchFamily="34" charset="0"/>
                        </a:rPr>
                        <a:t>Nbn</a:t>
                      </a:r>
                      <a:r>
                        <a:rPr lang="en-US" sz="1100" b="0" i="0" u="none" strike="noStrike" dirty="0">
                          <a:solidFill>
                            <a:srgbClr val="000000"/>
                          </a:solidFill>
                          <a:latin typeface="+mn-lt"/>
                          <a:cs typeface="Arial" pitchFamily="34" charset="0"/>
                        </a:rPr>
                        <a:t>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rgbClr val="000000"/>
                          </a:solidFill>
                          <a:latin typeface="+mn-lt"/>
                          <a:cs typeface="Arial" pitchFamily="34" charset="0"/>
                        </a:rPr>
                        <a:t>% </a:t>
                      </a:r>
                    </a:p>
                    <a:p>
                      <a:pPr algn="ctr" rtl="0" fontAlgn="b"/>
                      <a:r>
                        <a:rPr lang="en-US" sz="1200" b="1" i="0" u="none" strike="noStrike" dirty="0" err="1" smtClean="0">
                          <a:solidFill>
                            <a:srgbClr val="000000"/>
                          </a:solidFill>
                          <a:latin typeface="+mn-lt"/>
                          <a:cs typeface="Arial" pitchFamily="34" charset="0"/>
                        </a:rPr>
                        <a:t>Perf</a:t>
                      </a:r>
                      <a:endParaRPr lang="en-US" sz="12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Provision</a:t>
                      </a:r>
                      <a:r>
                        <a:rPr lang="en-US" sz="1400" b="1" i="0" u="none" strike="noStrike" baseline="0" dirty="0" smtClean="0">
                          <a:solidFill>
                            <a:srgbClr val="000000"/>
                          </a:solidFill>
                          <a:latin typeface="+mn-lt"/>
                          <a:cs typeface="Arial" pitchFamily="34" charset="0"/>
                        </a:rPr>
                        <a:t> </a:t>
                      </a:r>
                      <a:endParaRPr lang="en-US" sz="1400" b="1" i="0" u="none" strike="noStrike" dirty="0">
                        <a:solidFill>
                          <a:srgbClr val="000000"/>
                        </a:solidFill>
                        <a:latin typeface="+mn-lt"/>
                        <a:cs typeface="Arial" pitchFamily="34" charset="0"/>
                      </a:endParaRPr>
                    </a:p>
                    <a:p>
                      <a:pPr algn="ctr" fontAlgn="b"/>
                      <a:r>
                        <a:rPr lang="en-US" sz="1100" b="0" i="0" u="none" strike="noStrike" dirty="0">
                          <a:solidFill>
                            <a:srgbClr val="000000"/>
                          </a:solidFill>
                          <a:latin typeface="+mn-lt"/>
                          <a:cs typeface="Arial" pitchFamily="34" charset="0"/>
                        </a:rPr>
                        <a:t> </a:t>
                      </a:r>
                      <a:r>
                        <a:rPr lang="en-US" sz="1100" b="0" i="0" u="none" strike="noStrike" dirty="0" smtClean="0">
                          <a:solidFill>
                            <a:srgbClr val="000000"/>
                          </a:solidFill>
                          <a:latin typeface="+mn-lt"/>
                          <a:cs typeface="Arial" pitchFamily="34" charset="0"/>
                        </a:rPr>
                        <a:t>Nbn</a:t>
                      </a:r>
                      <a:endParaRPr lang="en-US" sz="11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Actual </a:t>
                      </a:r>
                    </a:p>
                    <a:p>
                      <a:pPr algn="ctr" fontAlgn="b"/>
                      <a:r>
                        <a:rPr lang="en-US" sz="1100" b="0" i="0" u="none" strike="noStrike" dirty="0" smtClean="0">
                          <a:solidFill>
                            <a:srgbClr val="000000"/>
                          </a:solidFill>
                          <a:latin typeface="+mn-lt"/>
                          <a:cs typeface="Arial" pitchFamily="34" charset="0"/>
                        </a:rPr>
                        <a:t>Nbn</a:t>
                      </a:r>
                      <a:r>
                        <a:rPr lang="en-US" sz="1100" b="0" i="0" u="none" strike="noStrike" dirty="0">
                          <a:solidFill>
                            <a:srgbClr val="000000"/>
                          </a:solidFill>
                          <a:latin typeface="+mn-lt"/>
                          <a:cs typeface="Arial" pitchFamily="34" charset="0"/>
                        </a:rPr>
                        <a:t>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rgbClr val="000000"/>
                          </a:solidFill>
                          <a:latin typeface="+mn-lt"/>
                          <a:cs typeface="Arial" pitchFamily="34" charset="0"/>
                        </a:rPr>
                        <a:t>% </a:t>
                      </a:r>
                    </a:p>
                    <a:p>
                      <a:pPr algn="ctr" rtl="0" fontAlgn="b"/>
                      <a:r>
                        <a:rPr lang="en-US" sz="1200" b="1" i="0" u="none" strike="noStrike" dirty="0" err="1" smtClean="0">
                          <a:solidFill>
                            <a:srgbClr val="000000"/>
                          </a:solidFill>
                          <a:latin typeface="+mn-lt"/>
                          <a:cs typeface="Arial" pitchFamily="34" charset="0"/>
                        </a:rPr>
                        <a:t>Perf</a:t>
                      </a:r>
                      <a:endParaRPr lang="en-US" sz="12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Provision</a:t>
                      </a:r>
                      <a:r>
                        <a:rPr lang="en-US" sz="1400" b="1" i="0" u="none" strike="noStrike" baseline="0" dirty="0" smtClean="0">
                          <a:solidFill>
                            <a:srgbClr val="000000"/>
                          </a:solidFill>
                          <a:latin typeface="+mn-lt"/>
                          <a:cs typeface="Arial" pitchFamily="34" charset="0"/>
                        </a:rPr>
                        <a:t> </a:t>
                      </a:r>
                      <a:endParaRPr lang="en-US" sz="1400" b="1" i="0" u="none" strike="noStrike" dirty="0">
                        <a:solidFill>
                          <a:srgbClr val="000000"/>
                        </a:solidFill>
                        <a:latin typeface="+mn-lt"/>
                        <a:cs typeface="Arial" pitchFamily="34" charset="0"/>
                      </a:endParaRPr>
                    </a:p>
                    <a:p>
                      <a:pPr algn="ctr" fontAlgn="b"/>
                      <a:r>
                        <a:rPr lang="en-US" sz="1100" b="0" i="0" u="none" strike="noStrike" dirty="0">
                          <a:solidFill>
                            <a:srgbClr val="000000"/>
                          </a:solidFill>
                          <a:latin typeface="+mn-lt"/>
                          <a:cs typeface="Arial" pitchFamily="34" charset="0"/>
                        </a:rPr>
                        <a:t> </a:t>
                      </a:r>
                      <a:r>
                        <a:rPr lang="en-US" sz="1100" b="0" i="0" u="none" strike="noStrike" dirty="0" smtClean="0">
                          <a:solidFill>
                            <a:srgbClr val="000000"/>
                          </a:solidFill>
                          <a:latin typeface="+mn-lt"/>
                          <a:cs typeface="Arial" pitchFamily="34" charset="0"/>
                        </a:rPr>
                        <a:t>Nbn</a:t>
                      </a:r>
                      <a:endParaRPr lang="en-US" sz="11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Actual </a:t>
                      </a:r>
                    </a:p>
                    <a:p>
                      <a:pPr algn="ctr" fontAlgn="b"/>
                      <a:r>
                        <a:rPr lang="en-US" sz="1100" b="0" i="0" u="none" strike="noStrike" dirty="0" smtClean="0">
                          <a:solidFill>
                            <a:srgbClr val="000000"/>
                          </a:solidFill>
                          <a:latin typeface="+mn-lt"/>
                          <a:cs typeface="Arial" pitchFamily="34" charset="0"/>
                        </a:rPr>
                        <a:t>Nbn</a:t>
                      </a:r>
                      <a:r>
                        <a:rPr lang="en-US" sz="1100" b="0" i="0" u="none" strike="noStrike" dirty="0">
                          <a:solidFill>
                            <a:srgbClr val="000000"/>
                          </a:solidFill>
                          <a:latin typeface="+mn-lt"/>
                          <a:cs typeface="Arial" pitchFamily="34" charset="0"/>
                        </a:rPr>
                        <a:t>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endParaRPr lang="en-US" sz="1200" b="1" i="0" u="none" strike="noStrike" dirty="0" smtClean="0">
                        <a:solidFill>
                          <a:srgbClr val="000000"/>
                        </a:solidFill>
                        <a:latin typeface="+mn-lt"/>
                        <a:cs typeface="Arial" pitchFamily="34" charset="0"/>
                      </a:endParaRPr>
                    </a:p>
                    <a:p>
                      <a:pPr algn="ctr" rtl="0" fontAlgn="b"/>
                      <a:r>
                        <a:rPr lang="en-US" sz="1200" b="1" i="0" u="none" strike="noStrike" dirty="0" smtClean="0">
                          <a:solidFill>
                            <a:srgbClr val="000000"/>
                          </a:solidFill>
                          <a:latin typeface="+mn-lt"/>
                          <a:cs typeface="Arial" pitchFamily="34" charset="0"/>
                        </a:rPr>
                        <a:t>% </a:t>
                      </a:r>
                    </a:p>
                    <a:p>
                      <a:pPr algn="ctr" rtl="0" fontAlgn="b"/>
                      <a:r>
                        <a:rPr lang="en-US" sz="1200" b="1" i="0" u="none" strike="noStrike" dirty="0" err="1" smtClean="0">
                          <a:solidFill>
                            <a:srgbClr val="000000"/>
                          </a:solidFill>
                          <a:latin typeface="+mn-lt"/>
                          <a:cs typeface="Arial" pitchFamily="34" charset="0"/>
                        </a:rPr>
                        <a:t>Perf</a:t>
                      </a:r>
                      <a:endParaRPr lang="en-US" sz="1200" b="1" i="0" u="none" strike="noStrike" dirty="0" smtClean="0">
                        <a:solidFill>
                          <a:srgbClr val="000000"/>
                        </a:solidFill>
                        <a:latin typeface="+mn-lt"/>
                        <a:cs typeface="Arial" pitchFamily="34" charset="0"/>
                      </a:endParaRPr>
                    </a:p>
                    <a:p>
                      <a:pPr algn="ctr" rtl="0" fontAlgn="b"/>
                      <a:r>
                        <a:rPr lang="en-US" sz="1200" b="1" i="0" u="none" strike="noStrike" dirty="0" smtClean="0">
                          <a:solidFill>
                            <a:srgbClr val="000000"/>
                          </a:solidFill>
                          <a:latin typeface="+mn-lt"/>
                          <a:cs typeface="Arial" pitchFamily="34" charset="0"/>
                        </a:rPr>
                        <a:t>                                                                                                                                                                                                                                                                                                                                                              </a:t>
                      </a:r>
                      <a:endParaRPr lang="en-US" sz="12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15094">
                <a:tc>
                  <a:txBody>
                    <a:bodyPr/>
                    <a:lstStyle/>
                    <a:p>
                      <a:pPr algn="l" rtl="0" fontAlgn="b"/>
                      <a:r>
                        <a:rPr lang="en-US" sz="1200" b="1" i="0" u="none" strike="noStrike" dirty="0">
                          <a:solidFill>
                            <a:srgbClr val="000000"/>
                          </a:solidFill>
                          <a:latin typeface="+mn-lt"/>
                          <a:cs typeface="Arial" pitchFamily="34" charset="0"/>
                        </a:rPr>
                        <a:t>FINANCING REQUIREMENT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rgbClr val="FF0000"/>
                          </a:solidFill>
                          <a:latin typeface="+mn-lt"/>
                          <a:cs typeface="Arial" pitchFamily="34" charset="0"/>
                        </a:rPr>
                        <a:t>-</a:t>
                      </a:r>
                      <a:endParaRPr lang="en-US" sz="1200" b="0" i="0" u="none" strike="noStrike" dirty="0">
                        <a:solidFill>
                          <a:srgbClr val="FF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35.148</a:t>
                      </a:r>
                      <a:endParaRPr lang="en-US" sz="1200" b="0" i="0" u="none" strike="noStrike" dirty="0">
                        <a:solidFill>
                          <a:schemeClr val="tx1"/>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endParaRPr lang="en-US" sz="1200" b="0" i="0" u="none" strike="noStrike" dirty="0">
                        <a:solidFill>
                          <a:schemeClr val="tx1"/>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a:t>
                      </a:r>
                      <a:endParaRPr lang="en-US" sz="1400" b="0" i="0" u="none" strike="noStrike" dirty="0">
                        <a:solidFill>
                          <a:srgbClr val="00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5.534</a:t>
                      </a:r>
                      <a:endParaRPr lang="en-US" sz="1400" b="0" i="0" u="none" strike="noStrike" dirty="0">
                        <a:solidFill>
                          <a:srgbClr val="00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a:t>
                      </a:r>
                      <a:endParaRPr lang="en-US" sz="1400" b="0" i="0" u="none" strike="noStrike" dirty="0">
                        <a:solidFill>
                          <a:srgbClr val="00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(21.433)</a:t>
                      </a:r>
                      <a:endParaRPr lang="en-US" sz="1200" b="1" i="0" u="none" strike="noStrike" dirty="0">
                        <a:solidFill>
                          <a:schemeClr val="tx1"/>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16.349</a:t>
                      </a:r>
                      <a:endParaRPr lang="en-US" sz="1200" b="1" i="0" u="none" strike="noStrike" dirty="0">
                        <a:solidFill>
                          <a:schemeClr val="tx1"/>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(76)</a:t>
                      </a:r>
                      <a:endParaRPr lang="en-US" sz="1200" b="1" i="0" u="none" strike="noStrike" dirty="0">
                        <a:solidFill>
                          <a:schemeClr val="tx1"/>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15094">
                <a:tc>
                  <a:txBody>
                    <a:bodyPr/>
                    <a:lstStyle/>
                    <a:p>
                      <a:pPr algn="l" rtl="0" fontAlgn="b"/>
                      <a:r>
                        <a:rPr lang="en-US" sz="1200" b="1" i="0" u="none" strike="noStrike" dirty="0">
                          <a:solidFill>
                            <a:srgbClr val="000000"/>
                          </a:solidFill>
                          <a:latin typeface="+mn-lt"/>
                          <a:cs typeface="Arial" pitchFamily="34" charset="0"/>
                        </a:rPr>
                        <a:t> FINANCING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rgbClr val="FF0000"/>
                          </a:solidFill>
                          <a:latin typeface="+mn-lt"/>
                          <a:cs typeface="Arial" pitchFamily="34" charset="0"/>
                        </a:rPr>
                        <a:t>-</a:t>
                      </a:r>
                      <a:endParaRPr lang="en-US" sz="1200" b="0" i="0" u="none" strike="noStrike" dirty="0">
                        <a:solidFill>
                          <a:srgbClr val="FF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(40.963)</a:t>
                      </a:r>
                      <a:endParaRPr lang="en-US" sz="1200" b="0" i="0" u="none" strike="noStrike" dirty="0">
                        <a:solidFill>
                          <a:schemeClr val="tx1"/>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endParaRPr lang="en-US" sz="1200" b="0" i="0" u="none" strike="noStrike" dirty="0">
                        <a:solidFill>
                          <a:schemeClr val="tx1"/>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a:t>
                      </a:r>
                      <a:endParaRPr lang="en-US" sz="1400" b="0" i="0" u="none" strike="noStrike" dirty="0">
                        <a:solidFill>
                          <a:srgbClr val="00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9.207</a:t>
                      </a:r>
                      <a:endParaRPr lang="en-US" sz="1400" b="0" i="0" u="none" strike="noStrike" dirty="0">
                        <a:solidFill>
                          <a:srgbClr val="00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a:t>
                      </a:r>
                      <a:endParaRPr lang="en-US" sz="1400" b="0" i="0" u="none" strike="noStrike" dirty="0">
                        <a:solidFill>
                          <a:srgbClr val="000000"/>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21.433</a:t>
                      </a:r>
                      <a:endParaRPr lang="en-US" sz="1200" b="0" i="0" u="none" strike="noStrike" dirty="0">
                        <a:solidFill>
                          <a:schemeClr val="tx1"/>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(12.156)</a:t>
                      </a:r>
                      <a:endParaRPr lang="en-US" sz="1200" b="0" i="0" u="none" strike="noStrike" dirty="0">
                        <a:solidFill>
                          <a:schemeClr val="tx1"/>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(57)</a:t>
                      </a:r>
                      <a:endParaRPr lang="en-US" sz="1200" b="0" i="0" u="none" strike="noStrike" dirty="0">
                        <a:solidFill>
                          <a:schemeClr val="tx1"/>
                        </a:solidFill>
                        <a:latin typeface="+mn-lt"/>
                        <a:cs typeface="Arial"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15094">
                <a:tc>
                  <a:txBody>
                    <a:bodyPr/>
                    <a:lstStyle/>
                    <a:p>
                      <a:pPr algn="l" rtl="0" fontAlgn="b"/>
                      <a:r>
                        <a:rPr lang="en-US" sz="1200" b="1" i="0" u="none" strike="noStrike" dirty="0">
                          <a:solidFill>
                            <a:srgbClr val="000000"/>
                          </a:solidFill>
                          <a:latin typeface="+mn-lt"/>
                          <a:cs typeface="Arial" pitchFamily="34" charset="0"/>
                        </a:rPr>
                        <a:t> FINANCING (SOURCES)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45.409</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10.208</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22</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49.873</a:t>
                      </a:r>
                      <a:endParaRPr lang="en-US" sz="14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56.358</a:t>
                      </a:r>
                      <a:endParaRPr lang="en-US" sz="14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113</a:t>
                      </a:r>
                      <a:endParaRPr lang="en-US" sz="14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70.576</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32.246</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46</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41979">
                <a:tc>
                  <a:txBody>
                    <a:bodyPr/>
                    <a:lstStyle/>
                    <a:p>
                      <a:pPr algn="l" rtl="0" fontAlgn="b"/>
                      <a:r>
                        <a:rPr lang="en-US" sz="1200" b="1" i="0" u="none" strike="noStrike" dirty="0" smtClean="0">
                          <a:solidFill>
                            <a:srgbClr val="000000"/>
                          </a:solidFill>
                          <a:latin typeface="+mn-lt"/>
                          <a:cs typeface="Arial" pitchFamily="34" charset="0"/>
                        </a:rPr>
                        <a:t>External Loans</a:t>
                      </a:r>
                      <a:endParaRPr lang="en-US" sz="12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400" dirty="0">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15094">
                <a:tc>
                  <a:txBody>
                    <a:bodyPr/>
                    <a:lstStyle/>
                    <a:p>
                      <a:pPr algn="l" rtl="0" fontAlgn="b"/>
                      <a:r>
                        <a:rPr lang="en-US" sz="1200" b="1" i="0" u="none" strike="noStrike" dirty="0" smtClean="0">
                          <a:solidFill>
                            <a:srgbClr val="000000"/>
                          </a:solidFill>
                          <a:latin typeface="+mn-lt"/>
                          <a:cs typeface="Arial" pitchFamily="34" charset="0"/>
                        </a:rPr>
                        <a:t>  (</a:t>
                      </a:r>
                      <a:r>
                        <a:rPr lang="en-US" sz="1200" b="1" i="0" u="none" strike="noStrike" dirty="0" err="1" smtClean="0">
                          <a:solidFill>
                            <a:srgbClr val="000000"/>
                          </a:solidFill>
                          <a:latin typeface="+mn-lt"/>
                          <a:cs typeface="Arial" pitchFamily="34" charset="0"/>
                        </a:rPr>
                        <a:t>i</a:t>
                      </a:r>
                      <a:r>
                        <a:rPr lang="en-US" sz="1200" b="1" i="0" u="none" strike="noStrike" dirty="0" smtClean="0">
                          <a:solidFill>
                            <a:srgbClr val="000000"/>
                          </a:solidFill>
                          <a:latin typeface="+mn-lt"/>
                          <a:cs typeface="Arial" pitchFamily="34" charset="0"/>
                        </a:rPr>
                        <a:t>) DPO</a:t>
                      </a:r>
                      <a:endParaRPr lang="en-US" sz="12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16.000</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15.000</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15.000</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15094">
                <a:tc>
                  <a:txBody>
                    <a:bodyPr/>
                    <a:lstStyle/>
                    <a:p>
                      <a:pPr algn="l" rtl="0" fontAlgn="b"/>
                      <a:r>
                        <a:rPr lang="en-US" sz="1200" b="1" i="0" u="none" strike="noStrike" dirty="0" smtClean="0">
                          <a:solidFill>
                            <a:srgbClr val="000000"/>
                          </a:solidFill>
                          <a:latin typeface="+mn-lt"/>
                          <a:cs typeface="Arial" pitchFamily="34" charset="0"/>
                        </a:rPr>
                        <a:t>  (ii) Others</a:t>
                      </a:r>
                      <a:endParaRPr lang="en-US" sz="12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12.271</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10.208</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83</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7.040</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11.358</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161</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19.367</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12.246</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63</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15094">
                <a:tc>
                  <a:txBody>
                    <a:bodyPr/>
                    <a:lstStyle/>
                    <a:p>
                      <a:pPr algn="l" rtl="0" fontAlgn="b"/>
                      <a:r>
                        <a:rPr lang="en-US" sz="1200" b="1" i="0" u="none" strike="noStrike" dirty="0" smtClean="0">
                          <a:solidFill>
                            <a:srgbClr val="000000"/>
                          </a:solidFill>
                          <a:latin typeface="+mn-lt"/>
                          <a:cs typeface="Arial" pitchFamily="34" charset="0"/>
                        </a:rPr>
                        <a:t> Internal Loans</a:t>
                      </a:r>
                      <a:endParaRPr lang="en-US" sz="12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17.138</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mn-lt"/>
                          <a:cs typeface="Arial" pitchFamily="34" charset="0"/>
                        </a:rPr>
                        <a:t>-</a:t>
                      </a:r>
                      <a:endParaRPr lang="en-US" sz="1200"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mn-lt"/>
                          <a:cs typeface="Arial" pitchFamily="34" charset="0"/>
                        </a:rPr>
                        <a:t>-</a:t>
                      </a:r>
                      <a:endParaRPr lang="en-US" sz="1200"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27.833</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latin typeface="+mn-lt"/>
                          <a:cs typeface="Arial" pitchFamily="34" charset="0"/>
                        </a:rPr>
                        <a:t>45.000</a:t>
                      </a:r>
                      <a:endParaRPr lang="en-US" sz="1400" dirty="0">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latin typeface="+mn-lt"/>
                          <a:cs typeface="Arial" pitchFamily="34" charset="0"/>
                        </a:rPr>
                        <a:t>162</a:t>
                      </a:r>
                      <a:endParaRPr lang="en-US" sz="1400" dirty="0">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mn-lt"/>
                          <a:cs typeface="Arial" pitchFamily="34" charset="0"/>
                        </a:rPr>
                        <a:t>18.710</a:t>
                      </a:r>
                      <a:endParaRPr lang="en-US" sz="1200"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mn-lt"/>
                          <a:cs typeface="Arial" pitchFamily="34" charset="0"/>
                        </a:rPr>
                        <a:t>20.000</a:t>
                      </a:r>
                      <a:endParaRPr lang="en-US" sz="1200"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smtClean="0">
                          <a:solidFill>
                            <a:schemeClr val="tx1"/>
                          </a:solidFill>
                          <a:latin typeface="+mn-lt"/>
                          <a:cs typeface="Arial" pitchFamily="34" charset="0"/>
                        </a:rPr>
                        <a:t>107</a:t>
                      </a:r>
                      <a:endParaRPr lang="en-US" sz="1200"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15094">
                <a:tc>
                  <a:txBody>
                    <a:bodyPr/>
                    <a:lstStyle/>
                    <a:p>
                      <a:pPr algn="l" rtl="0" fontAlgn="b"/>
                      <a:r>
                        <a:rPr lang="en-US" sz="1200" b="1" i="0" u="none" strike="noStrike" dirty="0" smtClean="0">
                          <a:solidFill>
                            <a:srgbClr val="000000"/>
                          </a:solidFill>
                          <a:latin typeface="+mn-lt"/>
                          <a:cs typeface="Arial" pitchFamily="34" charset="0"/>
                        </a:rPr>
                        <a:t>Bond issue</a:t>
                      </a:r>
                      <a:endParaRPr lang="en-US" sz="12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smtClean="0">
                          <a:latin typeface="+mn-lt"/>
                          <a:cs typeface="Arial" pitchFamily="34" charset="0"/>
                        </a:rPr>
                        <a:t>-</a:t>
                      </a:r>
                      <a:endParaRPr lang="en-US" sz="1400" dirty="0">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17.500</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62754">
                <a:tc>
                  <a:txBody>
                    <a:bodyPr/>
                    <a:lstStyle/>
                    <a:p>
                      <a:pPr algn="l" rtl="0" fontAlgn="b"/>
                      <a:r>
                        <a:rPr lang="en-US" sz="1200" b="1" i="0" u="none" strike="noStrike" dirty="0">
                          <a:solidFill>
                            <a:srgbClr val="000000"/>
                          </a:solidFill>
                          <a:latin typeface="+mn-lt"/>
                          <a:cs typeface="Arial" pitchFamily="34" charset="0"/>
                        </a:rPr>
                        <a:t>REPAYMENTS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45.409</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51.171</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113</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49.873</a:t>
                      </a:r>
                      <a:endParaRPr lang="en-US" sz="14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47.151</a:t>
                      </a:r>
                      <a:endParaRPr lang="en-US" sz="14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95</a:t>
                      </a:r>
                      <a:endParaRPr lang="en-US" sz="14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smtClean="0">
                          <a:solidFill>
                            <a:schemeClr val="tx1"/>
                          </a:solidFill>
                          <a:latin typeface="+mn-lt"/>
                          <a:cs typeface="Arial" pitchFamily="34" charset="0"/>
                        </a:rPr>
                        <a:t>49.144</a:t>
                      </a:r>
                      <a:endParaRPr lang="en-US" sz="1200" b="1"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smtClean="0">
                          <a:solidFill>
                            <a:schemeClr val="tx1"/>
                          </a:solidFill>
                          <a:latin typeface="+mn-lt"/>
                          <a:cs typeface="Arial" pitchFamily="34" charset="0"/>
                        </a:rPr>
                        <a:t>44.402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smtClean="0">
                          <a:solidFill>
                            <a:schemeClr val="tx1"/>
                          </a:solidFill>
                          <a:latin typeface="+mn-lt"/>
                          <a:cs typeface="Arial" pitchFamily="34" charset="0"/>
                        </a:rPr>
                        <a:t>90</a:t>
                      </a:r>
                      <a:endParaRPr lang="en-US" sz="1200" b="1"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13079">
                <a:tc>
                  <a:txBody>
                    <a:bodyPr/>
                    <a:lstStyle/>
                    <a:p>
                      <a:pPr algn="l" rtl="0" fontAlgn="b"/>
                      <a:r>
                        <a:rPr lang="en-US" sz="1200" b="1" i="0" u="none" strike="noStrike" dirty="0">
                          <a:solidFill>
                            <a:srgbClr val="000000"/>
                          </a:solidFill>
                          <a:latin typeface="+mn-lt"/>
                          <a:cs typeface="Arial" pitchFamily="34" charset="0"/>
                        </a:rPr>
                        <a:t>External Loans (Principal Repayments)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0.845</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0.697</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83</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0.384</a:t>
                      </a:r>
                      <a:endParaRPr lang="en-US" sz="14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0.392</a:t>
                      </a:r>
                      <a:endParaRPr lang="en-US" sz="14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1" i="0" u="none" strike="noStrike" dirty="0" smtClean="0">
                          <a:solidFill>
                            <a:srgbClr val="000000"/>
                          </a:solidFill>
                          <a:latin typeface="+mn-lt"/>
                          <a:cs typeface="Arial" pitchFamily="34" charset="0"/>
                        </a:rPr>
                        <a:t>102</a:t>
                      </a:r>
                      <a:endParaRPr lang="en-US" sz="1400" b="1"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0.365</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0.360</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1" i="0" u="none" strike="noStrike" dirty="0" smtClean="0">
                          <a:solidFill>
                            <a:schemeClr val="tx1"/>
                          </a:solidFill>
                          <a:latin typeface="+mn-lt"/>
                          <a:cs typeface="Arial" pitchFamily="34" charset="0"/>
                        </a:rPr>
                        <a:t>99</a:t>
                      </a:r>
                      <a:endParaRPr lang="en-US" sz="1200" b="1"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01154">
                <a:tc>
                  <a:txBody>
                    <a:bodyPr/>
                    <a:lstStyle/>
                    <a:p>
                      <a:pPr algn="l" rtl="0" fontAlgn="b"/>
                      <a:r>
                        <a:rPr lang="en-US" sz="1200" b="1" i="0" u="none" strike="noStrike" dirty="0">
                          <a:solidFill>
                            <a:srgbClr val="000000"/>
                          </a:solidFill>
                          <a:latin typeface="+mn-lt"/>
                          <a:cs typeface="Arial" pitchFamily="34" charset="0"/>
                        </a:rPr>
                        <a:t>Internal Loan (Principal Repayments)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13.692</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22.174</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162</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17.493</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16.869</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96</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20.554</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14.270</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69</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01154">
                <a:tc>
                  <a:txBody>
                    <a:bodyPr/>
                    <a:lstStyle/>
                    <a:p>
                      <a:pPr algn="l" rtl="0" fontAlgn="b"/>
                      <a:r>
                        <a:rPr lang="en-US" sz="1200" b="1" i="0" u="none" strike="noStrike" dirty="0">
                          <a:solidFill>
                            <a:srgbClr val="000000"/>
                          </a:solidFill>
                          <a:latin typeface="+mn-lt"/>
                          <a:cs typeface="Arial" pitchFamily="34" charset="0"/>
                        </a:rPr>
                        <a:t>Consolidated Debt Service Accounts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30.873</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28.300</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92</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31.997</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29.890</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400" b="0" i="0" u="none" strike="noStrike" dirty="0" smtClean="0">
                          <a:solidFill>
                            <a:srgbClr val="000000"/>
                          </a:solidFill>
                          <a:latin typeface="+mn-lt"/>
                          <a:cs typeface="Arial" pitchFamily="34" charset="0"/>
                        </a:rPr>
                        <a:t>93</a:t>
                      </a:r>
                      <a:endParaRPr lang="en-US" sz="1400" b="0" i="0" u="none" strike="noStrike" dirty="0">
                        <a:solidFill>
                          <a:srgbClr val="000000"/>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28.225</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29.772</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en-US" sz="1200" b="0" i="0" u="none" strike="noStrike" dirty="0" smtClean="0">
                          <a:solidFill>
                            <a:schemeClr val="tx1"/>
                          </a:solidFill>
                          <a:latin typeface="+mn-lt"/>
                          <a:cs typeface="Arial" pitchFamily="34" charset="0"/>
                        </a:rPr>
                        <a:t>105</a:t>
                      </a:r>
                      <a:endParaRPr lang="en-US" sz="1200" b="0" i="0" u="none" strike="noStrike" dirty="0">
                        <a:solidFill>
                          <a:schemeClr val="tx1"/>
                        </a:solidFill>
                        <a:latin typeface="+mn-lt"/>
                        <a:cs typeface="Arial"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8" name="Slide Number Placeholder 7"/>
          <p:cNvSpPr>
            <a:spLocks noGrp="1"/>
          </p:cNvSpPr>
          <p:nvPr>
            <p:ph type="sldNum" sz="quarter" idx="12"/>
          </p:nvPr>
        </p:nvSpPr>
        <p:spPr/>
        <p:txBody>
          <a:bodyPr/>
          <a:lstStyle/>
          <a:p>
            <a:pPr>
              <a:defRPr/>
            </a:pPr>
            <a:fld id="{9B36653D-785B-486C-A4E5-0689D472AF01}" type="slidenum">
              <a:rPr lang="en-US" smtClean="0"/>
              <a:pPr>
                <a:defRPr/>
              </a:pPr>
              <a:t>38</a:t>
            </a:fld>
            <a:endParaRPr lang="en-US" dirty="0"/>
          </a:p>
        </p:txBody>
      </p:sp>
    </p:spTree>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1066800" y="361950"/>
            <a:ext cx="6629400" cy="533400"/>
          </a:xfrm>
        </p:spPr>
        <p:txBody>
          <a:bodyPr>
            <a:noAutofit/>
          </a:bodyPr>
          <a:lstStyle/>
          <a:p>
            <a:pPr eaLnBrk="1" fontAlgn="auto" hangingPunct="1">
              <a:spcAft>
                <a:spcPts val="0"/>
              </a:spcAft>
              <a:defRPr/>
            </a:pPr>
            <a:r>
              <a:rPr lang="en-US" sz="2400" b="1" dirty="0" smtClean="0">
                <a:solidFill>
                  <a:srgbClr val="002060"/>
                </a:solidFill>
              </a:rPr>
              <a:t>Y2015 Financing Activities …2/</a:t>
            </a:r>
          </a:p>
        </p:txBody>
      </p:sp>
      <p:sp>
        <p:nvSpPr>
          <p:cNvPr id="53251" name="Footer Placeholder 4"/>
          <p:cNvSpPr>
            <a:spLocks noGrp="1"/>
          </p:cNvSpPr>
          <p:nvPr>
            <p:ph type="ftr" sz="quarter" idx="11"/>
          </p:nvPr>
        </p:nvSpPr>
        <p:spPr bwMode="auto">
          <a:xfrm>
            <a:off x="762000" y="4705350"/>
            <a:ext cx="8153400" cy="254000"/>
          </a:xfrm>
          <a:noFill/>
          <a:ln>
            <a:miter lim="800000"/>
            <a:headEnd/>
            <a:tailEnd/>
          </a:ln>
        </p:spPr>
        <p:txBody>
          <a:bodyPr vert="horz" wrap="square" lIns="91440" tIns="45720" rIns="91440" bIns="45720" numCol="1" compatLnSpc="1">
            <a:prstTxWarp prst="textNoShape">
              <a:avLst/>
            </a:prstTxWarp>
          </a:bodyPr>
          <a:lstStyle/>
          <a:p>
            <a:r>
              <a:rPr lang="en-US" sz="1200" dirty="0" smtClean="0">
                <a:latin typeface="Arial" charset="0"/>
                <a:cs typeface="Arial" charset="0"/>
              </a:rPr>
              <a:t>MEPB:Q2/Half Year Y2015 Budget Performance Appraisal</a:t>
            </a:r>
          </a:p>
        </p:txBody>
      </p:sp>
      <p:sp>
        <p:nvSpPr>
          <p:cNvPr id="43011" name="Rectangle 3"/>
          <p:cNvSpPr>
            <a:spLocks noGrp="1" noChangeArrowheads="1"/>
          </p:cNvSpPr>
          <p:nvPr>
            <p:ph sz="quarter" idx="1"/>
          </p:nvPr>
        </p:nvSpPr>
        <p:spPr>
          <a:xfrm>
            <a:off x="838200" y="971550"/>
            <a:ext cx="7924800" cy="3581400"/>
          </a:xfrm>
        </p:spPr>
        <p:txBody>
          <a:bodyPr>
            <a:noAutofit/>
          </a:bodyPr>
          <a:lstStyle/>
          <a:p>
            <a:pPr marL="365760" indent="-256032" algn="just" eaLnBrk="1" fontAlgn="auto" hangingPunct="1">
              <a:spcBef>
                <a:spcPts val="0"/>
              </a:spcBef>
              <a:spcAft>
                <a:spcPts val="0"/>
              </a:spcAft>
              <a:buFont typeface="Wingdings 3"/>
              <a:buChar char=""/>
              <a:defRPr/>
            </a:pPr>
            <a:r>
              <a:rPr lang="en-US" sz="2400" dirty="0" smtClean="0"/>
              <a:t>The State borrowed N10.208bn as against N45.409bn in the budget and repaid N51.171bn on debt obligation during the period</a:t>
            </a:r>
          </a:p>
          <a:p>
            <a:pPr marL="365760" indent="-256032" algn="just" eaLnBrk="1" fontAlgn="auto" hangingPunct="1">
              <a:spcBef>
                <a:spcPts val="0"/>
              </a:spcBef>
              <a:spcAft>
                <a:spcPts val="0"/>
              </a:spcAft>
              <a:buFont typeface="Wingdings 3"/>
              <a:buChar char=""/>
              <a:defRPr/>
            </a:pPr>
            <a:r>
              <a:rPr lang="en-US" sz="2400" dirty="0" smtClean="0"/>
              <a:t>Half-Year 2015 shows a net revenue surplus of N35.148bn, which was absorbed to the N40.963bn net borrowing, leaving a deficit of N5.815bn, which must have been drawn from Reserves at STO</a:t>
            </a:r>
          </a:p>
          <a:p>
            <a:pPr marL="365760" indent="-256032" algn="just" eaLnBrk="1" fontAlgn="auto" hangingPunct="1">
              <a:spcBef>
                <a:spcPts val="0"/>
              </a:spcBef>
              <a:spcAft>
                <a:spcPts val="0"/>
              </a:spcAft>
              <a:buFont typeface="Wingdings 3"/>
              <a:buChar char=""/>
              <a:defRPr/>
            </a:pPr>
            <a:r>
              <a:rPr lang="en-US" sz="2400" dirty="0" smtClean="0"/>
              <a:t>Note that the Y2015 budgeted Capital Expenditure was not intended to be financed by  any net borrowings but fully by Recurrent Revenue Surplus and Capital Receipts</a:t>
            </a:r>
          </a:p>
          <a:p>
            <a:pPr marL="365760" indent="-256032" algn="just" eaLnBrk="1" fontAlgn="auto" hangingPunct="1">
              <a:spcBef>
                <a:spcPts val="0"/>
              </a:spcBef>
              <a:spcAft>
                <a:spcPts val="0"/>
              </a:spcAft>
              <a:buFont typeface="Wingdings 3"/>
              <a:buChar char=""/>
              <a:defRPr/>
            </a:pPr>
            <a:r>
              <a:rPr lang="en-US" sz="2400" dirty="0" smtClean="0"/>
              <a:t>Repayment on debt obligation at N51bn compared with </a:t>
            </a:r>
            <a:r>
              <a:rPr lang="en-US" sz="2400" dirty="0" err="1" smtClean="0"/>
              <a:t>Capial</a:t>
            </a:r>
            <a:r>
              <a:rPr lang="en-US" sz="2400" dirty="0" smtClean="0"/>
              <a:t> Expenditure at N36.3bn</a:t>
            </a:r>
          </a:p>
          <a:p>
            <a:pPr marL="365760" indent="-256032" algn="just" eaLnBrk="1" fontAlgn="auto" hangingPunct="1">
              <a:lnSpc>
                <a:spcPct val="150000"/>
              </a:lnSpc>
              <a:spcBef>
                <a:spcPts val="0"/>
              </a:spcBef>
              <a:spcAft>
                <a:spcPts val="0"/>
              </a:spcAft>
              <a:buFont typeface="Wingdings 3"/>
              <a:buChar char=""/>
              <a:defRPr/>
            </a:pPr>
            <a:endParaRPr lang="en-US" sz="700" dirty="0" smtClean="0">
              <a:latin typeface="Berlin Sans FB" pitchFamily="34" charset="0"/>
            </a:endParaRPr>
          </a:p>
        </p:txBody>
      </p:sp>
      <p:pic>
        <p:nvPicPr>
          <p:cNvPr id="53254"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53255" name="Picture 9" descr="MEPB fin_0.tmp"/>
          <p:cNvPicPr>
            <a:picLocks noChangeAspect="1"/>
          </p:cNvPicPr>
          <p:nvPr/>
        </p:nvPicPr>
        <p:blipFill>
          <a:blip r:embed="rId4" cstate="print"/>
          <a:srcRect l="37587" t="2222" r="1588" b="55556"/>
          <a:stretch>
            <a:fillRect/>
          </a:stretch>
        </p:blipFill>
        <p:spPr bwMode="auto">
          <a:xfrm>
            <a:off x="8001000" y="133350"/>
            <a:ext cx="995363" cy="5334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9B36653D-785B-486C-A4E5-0689D472AF01}" type="slidenum">
              <a:rPr lang="en-US" smtClean="0"/>
              <a:pPr>
                <a:defRPr/>
              </a:pPr>
              <a:t>39</a:t>
            </a:fld>
            <a:endParaRPr lang="en-US" dirty="0"/>
          </a:p>
        </p:txBody>
      </p:sp>
    </p:spTree>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6375"/>
            <a:ext cx="7772400" cy="612775"/>
          </a:xfrm>
        </p:spPr>
        <p:txBody>
          <a:bodyPr/>
          <a:lstStyle/>
          <a:p>
            <a:r>
              <a:rPr lang="en-US" sz="2800" b="1" dirty="0" smtClean="0"/>
              <a:t>Development Policy Operations (DPO)</a:t>
            </a:r>
            <a:endParaRPr lang="en-US" sz="2800" b="1" dirty="0"/>
          </a:p>
        </p:txBody>
      </p:sp>
      <p:sp>
        <p:nvSpPr>
          <p:cNvPr id="3" name="Content Placeholder 2"/>
          <p:cNvSpPr>
            <a:spLocks noGrp="1"/>
          </p:cNvSpPr>
          <p:nvPr>
            <p:ph sz="quarter" idx="1"/>
          </p:nvPr>
        </p:nvSpPr>
        <p:spPr>
          <a:xfrm>
            <a:off x="457200" y="895350"/>
            <a:ext cx="8229600" cy="3619500"/>
          </a:xfrm>
        </p:spPr>
        <p:txBody>
          <a:bodyPr/>
          <a:lstStyle/>
          <a:p>
            <a:r>
              <a:rPr lang="en-US" sz="2000" dirty="0" smtClean="0"/>
              <a:t>DPO is a World Bank(WB) Budget support facility availed to governments with public financial management adjudged satisfactory by the WB;</a:t>
            </a:r>
          </a:p>
          <a:p>
            <a:r>
              <a:rPr lang="en-US" sz="2000" dirty="0" smtClean="0"/>
              <a:t>It is anchored on considerations of fiscal sustainability, budget planning, budget execution, investment climate and effective management of financial risks</a:t>
            </a:r>
            <a:r>
              <a:rPr lang="en-US" sz="2400" dirty="0" smtClean="0"/>
              <a:t> </a:t>
            </a:r>
          </a:p>
          <a:p>
            <a:r>
              <a:rPr lang="en-US" sz="2000" dirty="0" smtClean="0"/>
              <a:t>Lagos State was the first Sub-national government in Nigeria to be availed the</a:t>
            </a:r>
            <a:r>
              <a:rPr lang="en-US" sz="1400" dirty="0" smtClean="0"/>
              <a:t> </a:t>
            </a:r>
            <a:r>
              <a:rPr lang="en-US" sz="2000" dirty="0" smtClean="0"/>
              <a:t>facility</a:t>
            </a:r>
            <a:endParaRPr lang="en-US" sz="2400" dirty="0" smtClean="0"/>
          </a:p>
          <a:p>
            <a:r>
              <a:rPr lang="en-US" sz="2000" dirty="0" smtClean="0"/>
              <a:t>WB approved in principle a DPO for a total of $600 million to the Lagos State Government in 2010 to be availed  in three tranches of $200 million each subject to attainment of certain development policy actions/triggers</a:t>
            </a:r>
          </a:p>
          <a:p>
            <a:r>
              <a:rPr lang="en-US" sz="2000" dirty="0" smtClean="0"/>
              <a:t>The first tranche (DPO-I) had been drawn down in 2011, and DPO-II was drawn in 2014, while DPO-III has been approved but yet to be drawn down.</a:t>
            </a:r>
          </a:p>
          <a:p>
            <a:pPr>
              <a:buNone/>
            </a:pPr>
            <a:endParaRPr lang="en-US" dirty="0"/>
          </a:p>
        </p:txBody>
      </p:sp>
      <p:sp>
        <p:nvSpPr>
          <p:cNvPr id="4" name="Footer Placeholder 3"/>
          <p:cNvSpPr>
            <a:spLocks noGrp="1"/>
          </p:cNvSpPr>
          <p:nvPr>
            <p:ph type="ftr" sz="quarter" idx="11"/>
          </p:nvPr>
        </p:nvSpPr>
        <p:spPr>
          <a:xfrm>
            <a:off x="914400" y="4629150"/>
            <a:ext cx="4876800" cy="342900"/>
          </a:xfrm>
        </p:spPr>
        <p:txBody>
          <a:bodyPr/>
          <a:lstStyle/>
          <a:p>
            <a:pPr>
              <a:defRPr/>
            </a:pPr>
            <a:r>
              <a:rPr lang="en-US" smtClean="0"/>
              <a:t>MEPB:Q2/Half Year Y2015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40</a:t>
            </a:fld>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0" y="133350"/>
            <a:ext cx="804863" cy="6096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001000" y="133350"/>
            <a:ext cx="995363" cy="533400"/>
          </a:xfrm>
          <a:prstGeom prst="rect">
            <a:avLst/>
          </a:prstGeom>
          <a:noFill/>
          <a:ln w="9525">
            <a:noFill/>
            <a:miter lim="800000"/>
            <a:headEnd/>
            <a:tailEnd/>
          </a:ln>
        </p:spPr>
      </p:pic>
    </p:spTree>
  </p:cSld>
  <p:clrMapOvr>
    <a:masterClrMapping/>
  </p:clrMapOvr>
  <p:transition spd="slow">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6375"/>
            <a:ext cx="7772400" cy="688975"/>
          </a:xfrm>
        </p:spPr>
        <p:txBody>
          <a:bodyPr/>
          <a:lstStyle/>
          <a:p>
            <a:r>
              <a:rPr lang="en-US" sz="3200" b="1" dirty="0" smtClean="0"/>
              <a:t>Lagos State Ratings</a:t>
            </a:r>
            <a:endParaRPr lang="en-US" sz="3200" b="1" dirty="0"/>
          </a:p>
        </p:txBody>
      </p:sp>
      <p:sp>
        <p:nvSpPr>
          <p:cNvPr id="3" name="Content Placeholder 2"/>
          <p:cNvSpPr>
            <a:spLocks noGrp="1"/>
          </p:cNvSpPr>
          <p:nvPr>
            <p:ph sz="quarter" idx="1"/>
          </p:nvPr>
        </p:nvSpPr>
        <p:spPr>
          <a:xfrm>
            <a:off x="533400" y="895350"/>
            <a:ext cx="8305800" cy="3581400"/>
          </a:xfrm>
        </p:spPr>
        <p:txBody>
          <a:bodyPr/>
          <a:lstStyle/>
          <a:p>
            <a:r>
              <a:rPr lang="en-US" sz="2000" dirty="0" smtClean="0"/>
              <a:t>In view of the wide range of reforms undertaken by the State which have resulted in improved governance, reduced crime and helped to bring millions out of poverty, some Credit Rating Agencies (National and International) have currently rated the State as follows:</a:t>
            </a:r>
          </a:p>
          <a:p>
            <a:pPr lvl="2">
              <a:buFont typeface="Wingdings" pitchFamily="2" charset="2"/>
              <a:buChar char="ü"/>
            </a:pPr>
            <a:r>
              <a:rPr lang="en-US" sz="1800" dirty="0" smtClean="0"/>
              <a:t>Fitch					-	BB- </a:t>
            </a:r>
          </a:p>
          <a:p>
            <a:pPr lvl="2">
              <a:buFont typeface="Wingdings" pitchFamily="2" charset="2"/>
              <a:buChar char="ü"/>
            </a:pPr>
            <a:r>
              <a:rPr lang="en-US" sz="1800" dirty="0" smtClean="0"/>
              <a:t>National Long-Term rating (National Outlook)	-	AA</a:t>
            </a:r>
          </a:p>
          <a:p>
            <a:pPr lvl="2">
              <a:buFont typeface="Wingdings" pitchFamily="2" charset="2"/>
              <a:buChar char="ü"/>
            </a:pPr>
            <a:r>
              <a:rPr lang="en-US" sz="1800" dirty="0" smtClean="0"/>
              <a:t>Bode Augusto &amp; Co 		 		-	A+ </a:t>
            </a:r>
          </a:p>
          <a:p>
            <a:pPr lvl="2">
              <a:buFont typeface="Wingdings" pitchFamily="2" charset="2"/>
              <a:buChar char="ü"/>
            </a:pPr>
            <a:r>
              <a:rPr lang="en-US" sz="1800" dirty="0" smtClean="0"/>
              <a:t>Global Credit Ratings(GCR)			-	A+</a:t>
            </a:r>
          </a:p>
          <a:p>
            <a:r>
              <a:rPr lang="en-US" sz="2000" dirty="0" smtClean="0"/>
              <a:t>These ratings have strengthened the confidence of lenders and investors in the Lagos economy</a:t>
            </a:r>
            <a:r>
              <a:rPr lang="yo-NG" sz="2000" dirty="0" smtClean="0"/>
              <a:t>. It is expected to have improved by now.</a:t>
            </a:r>
            <a:endParaRPr lang="en-US" sz="2000" dirty="0" smtClean="0"/>
          </a:p>
          <a:p>
            <a:r>
              <a:rPr lang="en-US" sz="2000" dirty="0" smtClean="0"/>
              <a:t>We must all act responsibly to guard and upscale these ratings</a:t>
            </a:r>
          </a:p>
          <a:p>
            <a:pPr lvl="2">
              <a:buFont typeface="Wingdings" pitchFamily="2" charset="2"/>
              <a:buChar char="ü"/>
            </a:pPr>
            <a:endParaRPr lang="en-US" dirty="0"/>
          </a:p>
          <a:p>
            <a:pPr lvl="2">
              <a:buFont typeface="Wingdings" pitchFamily="2" charset="2"/>
              <a:buChar char="ü"/>
            </a:pPr>
            <a:endParaRPr lang="en-US" dirty="0" smtClean="0"/>
          </a:p>
          <a:p>
            <a:pPr lvl="2">
              <a:buFont typeface="Wingdings" pitchFamily="2" charset="2"/>
              <a:buChar char="ü"/>
            </a:pPr>
            <a:endParaRPr lang="en-US" dirty="0" smtClean="0"/>
          </a:p>
          <a:p>
            <a:pPr lvl="2">
              <a:buFont typeface="Wingdings" pitchFamily="2" charset="2"/>
              <a:buChar char="ü"/>
            </a:pPr>
            <a:endParaRPr lang="en-US" dirty="0" smtClean="0"/>
          </a:p>
        </p:txBody>
      </p:sp>
      <p:sp>
        <p:nvSpPr>
          <p:cNvPr id="4" name="Footer Placeholder 3"/>
          <p:cNvSpPr>
            <a:spLocks noGrp="1"/>
          </p:cNvSpPr>
          <p:nvPr>
            <p:ph type="ftr" sz="quarter" idx="11"/>
          </p:nvPr>
        </p:nvSpPr>
        <p:spPr>
          <a:xfrm>
            <a:off x="914400" y="4629150"/>
            <a:ext cx="5410200" cy="342900"/>
          </a:xfrm>
        </p:spPr>
        <p:txBody>
          <a:bodyPr/>
          <a:lstStyle/>
          <a:p>
            <a:pPr>
              <a:defRPr/>
            </a:pPr>
            <a:r>
              <a:rPr lang="en-US" smtClean="0"/>
              <a:t>MEPB:Q2/Half Year Y2015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41</a:t>
            </a:fld>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0" y="133350"/>
            <a:ext cx="804863" cy="6096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001000" y="133350"/>
            <a:ext cx="995363" cy="533400"/>
          </a:xfrm>
          <a:prstGeom prst="rect">
            <a:avLst/>
          </a:prstGeom>
          <a:noFill/>
          <a:ln w="9525">
            <a:noFill/>
            <a:miter lim="800000"/>
            <a:headEnd/>
            <a:tailEnd/>
          </a:ln>
        </p:spPr>
      </p:pic>
    </p:spTree>
  </p:cSld>
  <p:clrMapOvr>
    <a:masterClrMapping/>
  </p:clrMapOvr>
  <p:transition spd="slow">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61950"/>
            <a:ext cx="7772400" cy="457200"/>
          </a:xfrm>
        </p:spPr>
        <p:txBody>
          <a:bodyPr>
            <a:noAutofit/>
          </a:bodyPr>
          <a:lstStyle/>
          <a:p>
            <a:pPr algn="ctr"/>
            <a:r>
              <a:rPr lang="en-GB" sz="2000" b="1" dirty="0" smtClean="0"/>
              <a:t>COMPARATIVE ANALYSIS OF PRE-PAYMENT CERTIFICATIONS BY COFOGS BETWEEN Q2-2015&amp;Q2-2014</a:t>
            </a:r>
            <a:endParaRPr lang="en-GB" sz="2000" b="1" dirty="0"/>
          </a:p>
        </p:txBody>
      </p:sp>
      <p:graphicFrame>
        <p:nvGraphicFramePr>
          <p:cNvPr id="4" name="Content Placeholder 3"/>
          <p:cNvGraphicFramePr>
            <a:graphicFrameLocks noGrp="1"/>
          </p:cNvGraphicFramePr>
          <p:nvPr>
            <p:ph idx="1"/>
          </p:nvPr>
        </p:nvGraphicFramePr>
        <p:xfrm>
          <a:off x="611560" y="819148"/>
          <a:ext cx="8075240" cy="3811999"/>
        </p:xfrm>
        <a:graphic>
          <a:graphicData uri="http://schemas.openxmlformats.org/drawingml/2006/table">
            <a:tbl>
              <a:tblPr firstRow="1" bandRow="1">
                <a:tableStyleId>{5C22544A-7EE6-4342-B048-85BDC9FD1C3A}</a:tableStyleId>
              </a:tblPr>
              <a:tblGrid>
                <a:gridCol w="575409"/>
                <a:gridCol w="1837092"/>
                <a:gridCol w="1130518"/>
                <a:gridCol w="1695777"/>
                <a:gridCol w="1201175"/>
                <a:gridCol w="1635269"/>
              </a:tblGrid>
              <a:tr h="547815">
                <a:tc>
                  <a:txBody>
                    <a:bodyPr/>
                    <a:lstStyle/>
                    <a:p>
                      <a:r>
                        <a:rPr lang="en-GB" sz="1050" dirty="0" smtClean="0">
                          <a:latin typeface="Arial" pitchFamily="34" charset="0"/>
                          <a:cs typeface="Arial" pitchFamily="34" charset="0"/>
                        </a:rPr>
                        <a:t>N/S</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COFOG</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NO OF PCS April-June,2015</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Amount Certified April-June,2015</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NO OF PCS April-June 2014</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Amount</a:t>
                      </a:r>
                      <a:r>
                        <a:rPr lang="en-GB" sz="1050" baseline="0" dirty="0" smtClean="0">
                          <a:latin typeface="Arial" pitchFamily="34" charset="0"/>
                          <a:cs typeface="Arial" pitchFamily="34" charset="0"/>
                        </a:rPr>
                        <a:t> Certified April-June,2014</a:t>
                      </a:r>
                      <a:endParaRPr lang="en-GB" sz="1050" dirty="0">
                        <a:latin typeface="Arial" pitchFamily="34" charset="0"/>
                        <a:cs typeface="Arial" pitchFamily="34" charset="0"/>
                      </a:endParaRPr>
                    </a:p>
                  </a:txBody>
                  <a:tcPr marT="34290" marB="34290"/>
                </a:tc>
              </a:tr>
              <a:tr h="313672">
                <a:tc>
                  <a:txBody>
                    <a:bodyPr/>
                    <a:lstStyle/>
                    <a:p>
                      <a:r>
                        <a:rPr lang="en-GB" sz="1050" dirty="0" smtClean="0">
                          <a:latin typeface="Arial" pitchFamily="34" charset="0"/>
                          <a:cs typeface="Arial" pitchFamily="34" charset="0"/>
                        </a:rPr>
                        <a:t>1</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General Public Services</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7</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287,476,494.41</a:t>
                      </a:r>
                      <a:endParaRPr lang="en-GB" sz="1050" dirty="0">
                        <a:latin typeface="Arial" pitchFamily="34" charset="0"/>
                        <a:cs typeface="Arial" pitchFamily="34" charset="0"/>
                      </a:endParaRPr>
                    </a:p>
                  </a:txBody>
                  <a:tcPr marT="34290" marB="34290"/>
                </a:tc>
                <a:tc>
                  <a:txBody>
                    <a:bodyPr/>
                    <a:lstStyle/>
                    <a:p>
                      <a:pPr algn="ctr" fontAlgn="b"/>
                      <a:r>
                        <a:rPr lang="en-GB" sz="1400" b="0" i="0" u="none" strike="noStrike" dirty="0">
                          <a:solidFill>
                            <a:srgbClr val="000000"/>
                          </a:solidFill>
                          <a:latin typeface="Arial" pitchFamily="34" charset="0"/>
                          <a:cs typeface="Arial" pitchFamily="34" charset="0"/>
                        </a:rPr>
                        <a:t>8</a:t>
                      </a:r>
                    </a:p>
                  </a:txBody>
                  <a:tcPr marL="9525" marR="9525" marT="7144" marB="0" anchor="b"/>
                </a:tc>
                <a:tc>
                  <a:txBody>
                    <a:bodyPr/>
                    <a:lstStyle/>
                    <a:p>
                      <a:pPr algn="ctr" fontAlgn="b"/>
                      <a:r>
                        <a:rPr lang="en-GB" sz="1050" b="0" i="0" u="none" strike="noStrike" dirty="0">
                          <a:solidFill>
                            <a:srgbClr val="000000"/>
                          </a:solidFill>
                          <a:latin typeface="Arial" pitchFamily="34" charset="0"/>
                          <a:cs typeface="Arial" pitchFamily="34" charset="0"/>
                        </a:rPr>
                        <a:t>335,148,901.70</a:t>
                      </a:r>
                    </a:p>
                  </a:txBody>
                  <a:tcPr marL="9525" marR="9525" marT="7144" marB="0" anchor="b"/>
                </a:tc>
              </a:tr>
              <a:tr h="313672">
                <a:tc>
                  <a:txBody>
                    <a:bodyPr/>
                    <a:lstStyle/>
                    <a:p>
                      <a:r>
                        <a:rPr lang="en-GB" sz="1050" dirty="0" smtClean="0">
                          <a:latin typeface="Arial" pitchFamily="34" charset="0"/>
                          <a:cs typeface="Arial" pitchFamily="34" charset="0"/>
                        </a:rPr>
                        <a:t>2</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Economic Affairs</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62</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11,546,597,561.44</a:t>
                      </a:r>
                      <a:endParaRPr lang="en-GB" sz="1050" dirty="0">
                        <a:latin typeface="Arial" pitchFamily="34" charset="0"/>
                        <a:cs typeface="Arial" pitchFamily="34" charset="0"/>
                      </a:endParaRPr>
                    </a:p>
                  </a:txBody>
                  <a:tcPr marT="34290" marB="34290"/>
                </a:tc>
                <a:tc>
                  <a:txBody>
                    <a:bodyPr/>
                    <a:lstStyle/>
                    <a:p>
                      <a:pPr algn="ctr" fontAlgn="b"/>
                      <a:r>
                        <a:rPr lang="en-GB" sz="1400" b="0" i="0" u="none" strike="noStrike" dirty="0">
                          <a:solidFill>
                            <a:srgbClr val="000000"/>
                          </a:solidFill>
                          <a:latin typeface="Arial" pitchFamily="34" charset="0"/>
                          <a:cs typeface="Arial" pitchFamily="34" charset="0"/>
                        </a:rPr>
                        <a:t>56</a:t>
                      </a:r>
                    </a:p>
                  </a:txBody>
                  <a:tcPr marL="9525" marR="9525" marT="7144" marB="0" anchor="b"/>
                </a:tc>
                <a:tc>
                  <a:txBody>
                    <a:bodyPr/>
                    <a:lstStyle/>
                    <a:p>
                      <a:pPr algn="ctr" fontAlgn="b"/>
                      <a:r>
                        <a:rPr lang="en-GB" sz="1050" b="0" i="0" u="none" strike="noStrike" dirty="0">
                          <a:solidFill>
                            <a:srgbClr val="000000"/>
                          </a:solidFill>
                          <a:latin typeface="Arial" pitchFamily="34" charset="0"/>
                          <a:cs typeface="Arial" pitchFamily="34" charset="0"/>
                        </a:rPr>
                        <a:t>13,604,583,181.21</a:t>
                      </a:r>
                    </a:p>
                  </a:txBody>
                  <a:tcPr marL="9525" marR="9525" marT="7144" marB="0" anchor="b"/>
                </a:tc>
              </a:tr>
              <a:tr h="290415">
                <a:tc>
                  <a:txBody>
                    <a:bodyPr/>
                    <a:lstStyle/>
                    <a:p>
                      <a:r>
                        <a:rPr lang="en-GB" sz="1050" dirty="0" smtClean="0">
                          <a:latin typeface="Arial" pitchFamily="34" charset="0"/>
                          <a:cs typeface="Arial" pitchFamily="34" charset="0"/>
                        </a:rPr>
                        <a:t>3</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Environmental Protection</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15</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817,357,890.45</a:t>
                      </a:r>
                      <a:endParaRPr lang="en-GB" sz="1050" dirty="0">
                        <a:latin typeface="Arial" pitchFamily="34" charset="0"/>
                        <a:cs typeface="Arial" pitchFamily="34" charset="0"/>
                      </a:endParaRPr>
                    </a:p>
                  </a:txBody>
                  <a:tcPr marT="34290" marB="34290"/>
                </a:tc>
                <a:tc>
                  <a:txBody>
                    <a:bodyPr/>
                    <a:lstStyle/>
                    <a:p>
                      <a:pPr algn="ctr" fontAlgn="b"/>
                      <a:r>
                        <a:rPr lang="en-GB" sz="1400" b="0" i="0" u="none" strike="noStrike" dirty="0">
                          <a:solidFill>
                            <a:srgbClr val="000000"/>
                          </a:solidFill>
                          <a:latin typeface="Arial" pitchFamily="34" charset="0"/>
                          <a:cs typeface="Arial" pitchFamily="34" charset="0"/>
                        </a:rPr>
                        <a:t>24</a:t>
                      </a:r>
                    </a:p>
                  </a:txBody>
                  <a:tcPr marL="9525" marR="9525" marT="7144" marB="0" anchor="b"/>
                </a:tc>
                <a:tc>
                  <a:txBody>
                    <a:bodyPr/>
                    <a:lstStyle/>
                    <a:p>
                      <a:pPr algn="ctr" fontAlgn="b"/>
                      <a:r>
                        <a:rPr lang="en-GB" sz="1050" b="0" i="0" u="none" strike="noStrike" dirty="0">
                          <a:solidFill>
                            <a:srgbClr val="000000"/>
                          </a:solidFill>
                          <a:latin typeface="Arial" pitchFamily="34" charset="0"/>
                          <a:cs typeface="Arial" pitchFamily="34" charset="0"/>
                        </a:rPr>
                        <a:t>384,434,662.43</a:t>
                      </a:r>
                    </a:p>
                  </a:txBody>
                  <a:tcPr marL="9525" marR="9525" marT="7144" marB="0" anchor="b"/>
                </a:tc>
              </a:tr>
              <a:tr h="313672">
                <a:tc>
                  <a:txBody>
                    <a:bodyPr/>
                    <a:lstStyle/>
                    <a:p>
                      <a:r>
                        <a:rPr lang="en-GB" sz="1050" dirty="0" smtClean="0">
                          <a:latin typeface="Arial" pitchFamily="34" charset="0"/>
                          <a:cs typeface="Arial" pitchFamily="34" charset="0"/>
                        </a:rPr>
                        <a:t>4</a:t>
                      </a:r>
                      <a:endParaRPr lang="en-GB" sz="1050" dirty="0">
                        <a:latin typeface="Arial" pitchFamily="34" charset="0"/>
                        <a:cs typeface="Arial" pitchFamily="34" charset="0"/>
                      </a:endParaRPr>
                    </a:p>
                  </a:txBody>
                  <a:tcPr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smtClean="0">
                          <a:latin typeface="Arial" pitchFamily="34" charset="0"/>
                          <a:cs typeface="Arial" pitchFamily="34" charset="0"/>
                        </a:rPr>
                        <a:t>Education</a:t>
                      </a:r>
                    </a:p>
                  </a:txBody>
                  <a:tcPr marT="34290" marB="34290"/>
                </a:tc>
                <a:tc>
                  <a:txBody>
                    <a:bodyPr/>
                    <a:lstStyle/>
                    <a:p>
                      <a:pPr algn="ctr"/>
                      <a:r>
                        <a:rPr lang="en-GB" sz="1050" dirty="0" smtClean="0">
                          <a:latin typeface="Arial" pitchFamily="34" charset="0"/>
                          <a:cs typeface="Arial" pitchFamily="34" charset="0"/>
                        </a:rPr>
                        <a:t>43</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404,242,380.58</a:t>
                      </a:r>
                      <a:endParaRPr lang="en-GB" sz="1050" dirty="0">
                        <a:latin typeface="Arial" pitchFamily="34" charset="0"/>
                        <a:cs typeface="Arial" pitchFamily="34" charset="0"/>
                      </a:endParaRPr>
                    </a:p>
                  </a:txBody>
                  <a:tcPr marT="34290" marB="34290"/>
                </a:tc>
                <a:tc>
                  <a:txBody>
                    <a:bodyPr/>
                    <a:lstStyle/>
                    <a:p>
                      <a:pPr algn="ctr" fontAlgn="b"/>
                      <a:r>
                        <a:rPr lang="en-GB" sz="1400" b="0" i="0" u="none" strike="noStrike" dirty="0">
                          <a:solidFill>
                            <a:srgbClr val="000000"/>
                          </a:solidFill>
                          <a:latin typeface="Arial" pitchFamily="34" charset="0"/>
                          <a:cs typeface="Arial" pitchFamily="34" charset="0"/>
                        </a:rPr>
                        <a:t>20</a:t>
                      </a:r>
                    </a:p>
                  </a:txBody>
                  <a:tcPr marL="9525" marR="9525" marT="7144" marB="0" anchor="b"/>
                </a:tc>
                <a:tc>
                  <a:txBody>
                    <a:bodyPr/>
                    <a:lstStyle/>
                    <a:p>
                      <a:pPr algn="ctr" fontAlgn="b"/>
                      <a:r>
                        <a:rPr lang="en-GB" sz="1050" b="0" i="0" u="none" strike="noStrike" dirty="0">
                          <a:solidFill>
                            <a:srgbClr val="000000"/>
                          </a:solidFill>
                          <a:latin typeface="Arial" pitchFamily="34" charset="0"/>
                          <a:cs typeface="Arial" pitchFamily="34" charset="0"/>
                        </a:rPr>
                        <a:t>373,507,333.50</a:t>
                      </a:r>
                    </a:p>
                  </a:txBody>
                  <a:tcPr marL="9525" marR="9525" marT="7144" marB="0" anchor="b"/>
                </a:tc>
              </a:tr>
              <a:tr h="388036">
                <a:tc>
                  <a:txBody>
                    <a:bodyPr/>
                    <a:lstStyle/>
                    <a:p>
                      <a:r>
                        <a:rPr lang="en-GB" sz="1050" dirty="0" smtClean="0">
                          <a:latin typeface="Arial" pitchFamily="34" charset="0"/>
                          <a:cs typeface="Arial" pitchFamily="34" charset="0"/>
                        </a:rPr>
                        <a:t>5</a:t>
                      </a:r>
                      <a:endParaRPr lang="en-GB" sz="1050" dirty="0">
                        <a:latin typeface="Arial" pitchFamily="34" charset="0"/>
                        <a:cs typeface="Arial" pitchFamily="34" charset="0"/>
                      </a:endParaRPr>
                    </a:p>
                  </a:txBody>
                  <a:tcPr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smtClean="0">
                          <a:latin typeface="Arial" pitchFamily="34" charset="0"/>
                          <a:cs typeface="Arial" pitchFamily="34" charset="0"/>
                        </a:rPr>
                        <a:t>Housing &amp; Community Amenities </a:t>
                      </a:r>
                    </a:p>
                  </a:txBody>
                  <a:tcPr marT="34290" marB="34290"/>
                </a:tc>
                <a:tc>
                  <a:txBody>
                    <a:bodyPr/>
                    <a:lstStyle/>
                    <a:p>
                      <a:pPr algn="ctr"/>
                      <a:r>
                        <a:rPr lang="en-GB" sz="1050" dirty="0" smtClean="0">
                          <a:latin typeface="Arial" pitchFamily="34" charset="0"/>
                          <a:cs typeface="Arial" pitchFamily="34" charset="0"/>
                        </a:rPr>
                        <a:t>27</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1,136,602,923.62</a:t>
                      </a:r>
                      <a:endParaRPr lang="en-GB" sz="1050" dirty="0">
                        <a:latin typeface="Arial" pitchFamily="34" charset="0"/>
                        <a:cs typeface="Arial" pitchFamily="34" charset="0"/>
                      </a:endParaRPr>
                    </a:p>
                  </a:txBody>
                  <a:tcPr marT="34290" marB="34290"/>
                </a:tc>
                <a:tc>
                  <a:txBody>
                    <a:bodyPr/>
                    <a:lstStyle/>
                    <a:p>
                      <a:pPr algn="ctr" fontAlgn="b"/>
                      <a:r>
                        <a:rPr lang="en-GB" sz="1400" b="0" i="0" u="none" strike="noStrike" dirty="0">
                          <a:solidFill>
                            <a:srgbClr val="000000"/>
                          </a:solidFill>
                          <a:latin typeface="Arial" pitchFamily="34" charset="0"/>
                          <a:cs typeface="Arial" pitchFamily="34" charset="0"/>
                        </a:rPr>
                        <a:t>66</a:t>
                      </a:r>
                    </a:p>
                  </a:txBody>
                  <a:tcPr marL="9525" marR="9525" marT="7144" marB="0" anchor="b"/>
                </a:tc>
                <a:tc>
                  <a:txBody>
                    <a:bodyPr/>
                    <a:lstStyle/>
                    <a:p>
                      <a:pPr algn="ctr" fontAlgn="b"/>
                      <a:r>
                        <a:rPr lang="en-GB" sz="1050" b="0" i="0" u="none" strike="noStrike" dirty="0">
                          <a:solidFill>
                            <a:srgbClr val="000000"/>
                          </a:solidFill>
                          <a:latin typeface="Arial" pitchFamily="34" charset="0"/>
                          <a:cs typeface="Arial" pitchFamily="34" charset="0"/>
                        </a:rPr>
                        <a:t>2,355,267,995.12</a:t>
                      </a:r>
                    </a:p>
                  </a:txBody>
                  <a:tcPr marL="9525" marR="9525" marT="7144" marB="0" anchor="b"/>
                </a:tc>
              </a:tr>
              <a:tr h="313672">
                <a:tc>
                  <a:txBody>
                    <a:bodyPr/>
                    <a:lstStyle/>
                    <a:p>
                      <a:r>
                        <a:rPr lang="en-GB" sz="1050" dirty="0" smtClean="0">
                          <a:latin typeface="Arial" pitchFamily="34" charset="0"/>
                          <a:cs typeface="Arial" pitchFamily="34" charset="0"/>
                        </a:rPr>
                        <a:t>6</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Health</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rtl="0" fontAlgn="t"/>
                      <a:r>
                        <a:rPr lang="en-GB" sz="1400" b="0" i="0" u="none" strike="noStrike" dirty="0" smtClean="0">
                          <a:solidFill>
                            <a:schemeClr val="tx1"/>
                          </a:solidFill>
                          <a:latin typeface="Arial" pitchFamily="34" charset="0"/>
                          <a:cs typeface="Arial" pitchFamily="34" charset="0"/>
                        </a:rPr>
                        <a:t>1</a:t>
                      </a:r>
                      <a:endParaRPr lang="en-GB" sz="1400" b="0" i="0" u="none" strike="noStrike" dirty="0">
                        <a:solidFill>
                          <a:schemeClr val="tx1"/>
                        </a:solidFill>
                        <a:latin typeface="Arial" pitchFamily="34" charset="0"/>
                        <a:cs typeface="Arial" pitchFamily="34" charset="0"/>
                      </a:endParaRPr>
                    </a:p>
                  </a:txBody>
                  <a:tcPr marL="9525" marR="9525" marT="7144" marB="0"/>
                </a:tc>
                <a:tc>
                  <a:txBody>
                    <a:bodyPr/>
                    <a:lstStyle/>
                    <a:p>
                      <a:pPr algn="ctr" rtl="0" fontAlgn="b"/>
                      <a:r>
                        <a:rPr lang="en-GB" sz="1050" b="0" i="0" u="none" strike="noStrike" dirty="0">
                          <a:solidFill>
                            <a:schemeClr val="tx1"/>
                          </a:solidFill>
                          <a:latin typeface="Arial" pitchFamily="34" charset="0"/>
                          <a:cs typeface="Arial" pitchFamily="34" charset="0"/>
                        </a:rPr>
                        <a:t>15,161,207.00</a:t>
                      </a:r>
                    </a:p>
                  </a:txBody>
                  <a:tcPr marL="9525" marR="9525" marT="7144" marB="0" anchor="b"/>
                </a:tc>
              </a:tr>
              <a:tr h="388036">
                <a:tc>
                  <a:txBody>
                    <a:bodyPr/>
                    <a:lstStyle/>
                    <a:p>
                      <a:r>
                        <a:rPr lang="en-GB" sz="1050" dirty="0" smtClean="0">
                          <a:latin typeface="Arial" pitchFamily="34" charset="0"/>
                          <a:cs typeface="Arial" pitchFamily="34" charset="0"/>
                        </a:rPr>
                        <a:t>7</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Recreation ,Culture and</a:t>
                      </a:r>
                      <a:r>
                        <a:rPr lang="en-GB" sz="1050" baseline="0" dirty="0" smtClean="0">
                          <a:latin typeface="Arial" pitchFamily="34" charset="0"/>
                          <a:cs typeface="Arial" pitchFamily="34" charset="0"/>
                        </a:rPr>
                        <a:t> Religion</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L="9525" marR="9525" marT="7144" marB="0" anchor="b"/>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L="9525" marR="9525" marT="7144" marB="0" anchor="b"/>
                </a:tc>
              </a:tr>
              <a:tr h="313672">
                <a:tc>
                  <a:txBody>
                    <a:bodyPr/>
                    <a:lstStyle/>
                    <a:p>
                      <a:r>
                        <a:rPr lang="en-GB" sz="1050" dirty="0" smtClean="0">
                          <a:latin typeface="Arial" pitchFamily="34" charset="0"/>
                          <a:cs typeface="Arial" pitchFamily="34" charset="0"/>
                        </a:rPr>
                        <a:t>8</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Social Protection </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r>
              <a:tr h="313672">
                <a:tc>
                  <a:txBody>
                    <a:bodyPr/>
                    <a:lstStyle/>
                    <a:p>
                      <a:r>
                        <a:rPr lang="en-GB" sz="1050" dirty="0" smtClean="0">
                          <a:latin typeface="Arial" pitchFamily="34" charset="0"/>
                          <a:cs typeface="Arial" pitchFamily="34" charset="0"/>
                        </a:rPr>
                        <a:t>9</a:t>
                      </a:r>
                      <a:endParaRPr lang="en-GB" sz="1050" dirty="0">
                        <a:latin typeface="Arial" pitchFamily="34" charset="0"/>
                        <a:cs typeface="Arial" pitchFamily="34" charset="0"/>
                      </a:endParaRPr>
                    </a:p>
                  </a:txBody>
                  <a:tcPr marT="34290" marB="34290"/>
                </a:tc>
                <a:tc>
                  <a:txBody>
                    <a:bodyPr/>
                    <a:lstStyle/>
                    <a:p>
                      <a:r>
                        <a:rPr lang="en-GB" sz="1050" dirty="0" smtClean="0">
                          <a:latin typeface="Arial" pitchFamily="34" charset="0"/>
                          <a:cs typeface="Arial" pitchFamily="34" charset="0"/>
                        </a:rPr>
                        <a:t>Public</a:t>
                      </a:r>
                      <a:r>
                        <a:rPr lang="en-GB" sz="1050" baseline="0" dirty="0" smtClean="0">
                          <a:latin typeface="Arial" pitchFamily="34" charset="0"/>
                          <a:cs typeface="Arial" pitchFamily="34" charset="0"/>
                        </a:rPr>
                        <a:t> Order and safety </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r>
              <a:tr h="313672">
                <a:tc>
                  <a:txBody>
                    <a:bodyPr/>
                    <a:lstStyle/>
                    <a:p>
                      <a:endParaRPr lang="en-GB" sz="1400" dirty="0">
                        <a:latin typeface="Arial" pitchFamily="34" charset="0"/>
                        <a:cs typeface="Arial" pitchFamily="34" charset="0"/>
                      </a:endParaRPr>
                    </a:p>
                  </a:txBody>
                  <a:tcPr marT="34290" marB="34290"/>
                </a:tc>
                <a:tc>
                  <a:txBody>
                    <a:bodyPr/>
                    <a:lstStyle/>
                    <a:p>
                      <a:r>
                        <a:rPr lang="en-GB" sz="1400" dirty="0" smtClean="0">
                          <a:latin typeface="Arial" pitchFamily="34" charset="0"/>
                          <a:cs typeface="Arial" pitchFamily="34" charset="0"/>
                        </a:rPr>
                        <a:t>TOTAL</a:t>
                      </a:r>
                      <a:endParaRPr lang="en-GB" sz="1400" dirty="0">
                        <a:latin typeface="Arial" pitchFamily="34" charset="0"/>
                        <a:cs typeface="Arial" pitchFamily="34" charset="0"/>
                      </a:endParaRPr>
                    </a:p>
                  </a:txBody>
                  <a:tcPr marT="34290" marB="34290"/>
                </a:tc>
                <a:tc>
                  <a:txBody>
                    <a:bodyPr/>
                    <a:lstStyle/>
                    <a:p>
                      <a:pPr algn="ctr"/>
                      <a:r>
                        <a:rPr lang="en-GB" sz="1200" b="1" dirty="0" smtClean="0">
                          <a:latin typeface="Arial" pitchFamily="34" charset="0"/>
                          <a:cs typeface="Arial" pitchFamily="34" charset="0"/>
                        </a:rPr>
                        <a:t>154</a:t>
                      </a:r>
                      <a:endParaRPr lang="en-GB" sz="1200" b="1" dirty="0">
                        <a:latin typeface="Arial" pitchFamily="34" charset="0"/>
                        <a:cs typeface="Arial" pitchFamily="34" charset="0"/>
                      </a:endParaRPr>
                    </a:p>
                  </a:txBody>
                  <a:tcPr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14,192,277,250.50</a:t>
                      </a:r>
                    </a:p>
                  </a:txBody>
                  <a:tcPr marT="34290" marB="34290"/>
                </a:tc>
                <a:tc>
                  <a:txBody>
                    <a:bodyPr/>
                    <a:lstStyle/>
                    <a:p>
                      <a:pPr algn="ctr"/>
                      <a:r>
                        <a:rPr lang="en-GB" sz="1200" b="1" dirty="0" smtClean="0">
                          <a:latin typeface="Arial" pitchFamily="34" charset="0"/>
                          <a:cs typeface="Arial" pitchFamily="34" charset="0"/>
                        </a:rPr>
                        <a:t>175</a:t>
                      </a:r>
                      <a:endParaRPr lang="en-GB" sz="1200" b="1" dirty="0">
                        <a:latin typeface="Arial" pitchFamily="34" charset="0"/>
                        <a:cs typeface="Arial" pitchFamily="34" charset="0"/>
                      </a:endParaRPr>
                    </a:p>
                  </a:txBody>
                  <a:tcPr marT="34290" marB="34290"/>
                </a:tc>
                <a:tc>
                  <a:txBody>
                    <a:bodyPr/>
                    <a:lstStyle/>
                    <a:p>
                      <a:pPr algn="ctr"/>
                      <a:r>
                        <a:rPr lang="en-GB" sz="1200" b="1" dirty="0" smtClean="0">
                          <a:latin typeface="Arial" pitchFamily="34" charset="0"/>
                          <a:cs typeface="Arial" pitchFamily="34" charset="0"/>
                        </a:rPr>
                        <a:t>17,068,103,280.96</a:t>
                      </a:r>
                      <a:endParaRPr lang="en-GB" sz="1200" b="1" dirty="0">
                        <a:latin typeface="Arial" pitchFamily="34" charset="0"/>
                        <a:cs typeface="Arial" pitchFamily="34" charset="0"/>
                      </a:endParaRPr>
                    </a:p>
                  </a:txBody>
                  <a:tcPr marT="34290" marB="34290"/>
                </a:tc>
              </a:tr>
            </a:tbl>
          </a:graphicData>
        </a:graphic>
      </p:graphicFrame>
      <p:pic>
        <p:nvPicPr>
          <p:cNvPr id="5" name="Picture 7" descr="MEPB fin_0.tmp"/>
          <p:cNvPicPr>
            <a:picLocks noChangeAspect="1"/>
          </p:cNvPicPr>
          <p:nvPr/>
        </p:nvPicPr>
        <p:blipFill>
          <a:blip r:embed="rId3" cstate="print"/>
          <a:srcRect l="6554" t="11111" r="63655" b="61111"/>
          <a:stretch>
            <a:fillRect/>
          </a:stretch>
        </p:blipFill>
        <p:spPr bwMode="auto">
          <a:xfrm>
            <a:off x="152400" y="133350"/>
            <a:ext cx="804863" cy="609600"/>
          </a:xfrm>
          <a:prstGeom prst="rect">
            <a:avLst/>
          </a:prstGeom>
          <a:noFill/>
          <a:ln w="9525">
            <a:noFill/>
            <a:miter lim="800000"/>
            <a:headEnd/>
            <a:tailEnd/>
          </a:ln>
        </p:spPr>
      </p:pic>
      <p:pic>
        <p:nvPicPr>
          <p:cNvPr id="6" name="Picture 9" descr="MEPB fin_0.tmp"/>
          <p:cNvPicPr>
            <a:picLocks noChangeAspect="1"/>
          </p:cNvPicPr>
          <p:nvPr/>
        </p:nvPicPr>
        <p:blipFill>
          <a:blip r:embed="rId4" cstate="print"/>
          <a:srcRect l="37587" t="2222" r="1588" b="55556"/>
          <a:stretch>
            <a:fillRect/>
          </a:stretch>
        </p:blipFill>
        <p:spPr bwMode="auto">
          <a:xfrm>
            <a:off x="8305800" y="133350"/>
            <a:ext cx="690563" cy="5334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9B36653D-785B-486C-A4E5-0689D472AF01}" type="slidenum">
              <a:rPr lang="en-US" smtClean="0"/>
              <a:pPr>
                <a:defRPr/>
              </a:pPr>
              <a:t>42</a:t>
            </a:fld>
            <a:endParaRPr lang="en-US" dirty="0"/>
          </a:p>
        </p:txBody>
      </p:sp>
      <p:sp>
        <p:nvSpPr>
          <p:cNvPr id="8" name="Footer Placeholder 7"/>
          <p:cNvSpPr>
            <a:spLocks noGrp="1"/>
          </p:cNvSpPr>
          <p:nvPr>
            <p:ph type="ftr" sz="quarter" idx="11"/>
          </p:nvPr>
        </p:nvSpPr>
        <p:spPr>
          <a:xfrm>
            <a:off x="914400" y="4781550"/>
            <a:ext cx="5562600" cy="361950"/>
          </a:xfrm>
        </p:spPr>
        <p:txBody>
          <a:bodyPr/>
          <a:lstStyle/>
          <a:p>
            <a:pPr>
              <a:defRPr/>
            </a:pPr>
            <a:r>
              <a:rPr lang="en-US" sz="1100" dirty="0" smtClean="0"/>
              <a:t>MEPB:Q2/Half Year Y2015 Budget Performance Appraisal</a:t>
            </a:r>
            <a:endParaRPr lang="en-US" sz="1100" dirty="0"/>
          </a:p>
        </p:txBody>
      </p:sp>
    </p:spTree>
  </p:cSld>
  <p:clrMapOvr>
    <a:masterClrMapping/>
  </p:clrMapOvr>
  <p:transition spd="slow">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000" b="1" dirty="0" smtClean="0"/>
              <a:t>COMPARATIVE ANALYSIS OF PRE-PAYMENT CERTIFICATIONS</a:t>
            </a:r>
            <a:br>
              <a:rPr lang="en-GB" sz="2000" b="1" dirty="0" smtClean="0"/>
            </a:br>
            <a:r>
              <a:rPr lang="en-GB" sz="2000" b="1" dirty="0" smtClean="0"/>
              <a:t> BY COFOG BETWEEN Q2-2015 &amp; Q2-2014 Direct Labour </a:t>
            </a:r>
            <a:endParaRPr lang="en-GB" dirty="0"/>
          </a:p>
        </p:txBody>
      </p:sp>
      <p:graphicFrame>
        <p:nvGraphicFramePr>
          <p:cNvPr id="4" name="Content Placeholder 3"/>
          <p:cNvGraphicFramePr>
            <a:graphicFrameLocks noGrp="1"/>
          </p:cNvGraphicFramePr>
          <p:nvPr>
            <p:ph idx="1"/>
          </p:nvPr>
        </p:nvGraphicFramePr>
        <p:xfrm>
          <a:off x="609600" y="1200150"/>
          <a:ext cx="7924800" cy="3465028"/>
        </p:xfrm>
        <a:graphic>
          <a:graphicData uri="http://schemas.openxmlformats.org/drawingml/2006/table">
            <a:tbl>
              <a:tblPr firstRow="1" bandRow="1">
                <a:tableStyleId>{5C22544A-7EE6-4342-B048-85BDC9FD1C3A}</a:tableStyleId>
              </a:tblPr>
              <a:tblGrid>
                <a:gridCol w="564690"/>
                <a:gridCol w="1872208"/>
                <a:gridCol w="1178798"/>
                <a:gridCol w="1525502"/>
                <a:gridCol w="1178798"/>
                <a:gridCol w="1604804"/>
              </a:tblGrid>
              <a:tr h="361370">
                <a:tc>
                  <a:txBody>
                    <a:bodyPr/>
                    <a:lstStyle/>
                    <a:p>
                      <a:r>
                        <a:rPr lang="en-GB" sz="1000" dirty="0" smtClean="0">
                          <a:latin typeface="Arial" pitchFamily="34" charset="0"/>
                          <a:cs typeface="Arial" pitchFamily="34" charset="0"/>
                        </a:rPr>
                        <a:t>N/S</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COFOG</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NO OF PCS April-June,2015</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Amount Certified April-June,2015</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NO OF PCS April-June 2014</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Amount</a:t>
                      </a:r>
                      <a:r>
                        <a:rPr lang="en-GB" sz="1000" baseline="0" dirty="0" smtClean="0">
                          <a:latin typeface="Arial" pitchFamily="34" charset="0"/>
                          <a:cs typeface="Arial" pitchFamily="34" charset="0"/>
                        </a:rPr>
                        <a:t> Certified April-June,2014</a:t>
                      </a:r>
                      <a:endParaRPr lang="en-GB" sz="1000" dirty="0">
                        <a:latin typeface="Arial" pitchFamily="34" charset="0"/>
                        <a:cs typeface="Arial" pitchFamily="34" charset="0"/>
                      </a:endParaRPr>
                    </a:p>
                  </a:txBody>
                  <a:tcPr marT="34290" marB="34290"/>
                </a:tc>
              </a:tr>
              <a:tr h="293111">
                <a:tc>
                  <a:txBody>
                    <a:bodyPr/>
                    <a:lstStyle/>
                    <a:p>
                      <a:r>
                        <a:rPr lang="en-GB" sz="1000" dirty="0" smtClean="0">
                          <a:latin typeface="Arial" pitchFamily="34" charset="0"/>
                          <a:cs typeface="Arial" pitchFamily="34" charset="0"/>
                        </a:rPr>
                        <a:t>1</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General Public Services</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1</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405,000.00</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2</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794,500,000.00</a:t>
                      </a:r>
                      <a:endParaRPr lang="en-GB" sz="1200" dirty="0">
                        <a:latin typeface="Arial" pitchFamily="34" charset="0"/>
                        <a:cs typeface="Arial" pitchFamily="34" charset="0"/>
                      </a:endParaRPr>
                    </a:p>
                  </a:txBody>
                  <a:tcPr marT="34290" marB="34290"/>
                </a:tc>
              </a:tr>
              <a:tr h="293111">
                <a:tc>
                  <a:txBody>
                    <a:bodyPr/>
                    <a:lstStyle/>
                    <a:p>
                      <a:r>
                        <a:rPr lang="en-GB" sz="1000" dirty="0" smtClean="0">
                          <a:latin typeface="Arial" pitchFamily="34" charset="0"/>
                          <a:cs typeface="Arial" pitchFamily="34" charset="0"/>
                        </a:rPr>
                        <a:t>2</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Economic Affairs</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22</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415,851,926.65</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18</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60,902,862.80</a:t>
                      </a:r>
                      <a:endParaRPr lang="en-GB" sz="1200" dirty="0">
                        <a:latin typeface="Arial" pitchFamily="34" charset="0"/>
                        <a:cs typeface="Arial" pitchFamily="34" charset="0"/>
                      </a:endParaRPr>
                    </a:p>
                  </a:txBody>
                  <a:tcPr marT="34290" marB="34290"/>
                </a:tc>
              </a:tr>
              <a:tr h="293111">
                <a:tc>
                  <a:txBody>
                    <a:bodyPr/>
                    <a:lstStyle/>
                    <a:p>
                      <a:r>
                        <a:rPr lang="en-GB" sz="1000" dirty="0" smtClean="0">
                          <a:latin typeface="Arial" pitchFamily="34" charset="0"/>
                          <a:cs typeface="Arial" pitchFamily="34" charset="0"/>
                        </a:rPr>
                        <a:t>3</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Environmental Protection</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25</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102,721,813.77</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2</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49,084,785.00</a:t>
                      </a:r>
                      <a:endParaRPr lang="en-GB" sz="1200" dirty="0">
                        <a:latin typeface="Arial" pitchFamily="34" charset="0"/>
                        <a:cs typeface="Arial" pitchFamily="34" charset="0"/>
                      </a:endParaRPr>
                    </a:p>
                  </a:txBody>
                  <a:tcPr marT="34290" marB="34290"/>
                </a:tc>
              </a:tr>
              <a:tr h="293111">
                <a:tc>
                  <a:txBody>
                    <a:bodyPr/>
                    <a:lstStyle/>
                    <a:p>
                      <a:r>
                        <a:rPr lang="en-GB" sz="1000" dirty="0" smtClean="0">
                          <a:latin typeface="Arial" pitchFamily="34" charset="0"/>
                          <a:cs typeface="Arial" pitchFamily="34" charset="0"/>
                        </a:rPr>
                        <a:t>4</a:t>
                      </a:r>
                      <a:endParaRPr lang="en-GB" sz="1000" dirty="0">
                        <a:latin typeface="Arial" pitchFamily="34" charset="0"/>
                        <a:cs typeface="Arial" pitchFamily="34" charset="0"/>
                      </a:endParaRPr>
                    </a:p>
                  </a:txBody>
                  <a:tcPr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smtClean="0">
                          <a:latin typeface="Arial" pitchFamily="34" charset="0"/>
                          <a:cs typeface="Arial" pitchFamily="34" charset="0"/>
                        </a:rPr>
                        <a:t>Education</a:t>
                      </a:r>
                    </a:p>
                  </a:txBody>
                  <a:tcPr marT="34290" marB="34290"/>
                </a:tc>
                <a:tc>
                  <a:txBody>
                    <a:bodyPr/>
                    <a:lstStyle/>
                    <a:p>
                      <a:pPr algn="ctr"/>
                      <a:r>
                        <a:rPr lang="en-GB" sz="1200" dirty="0" smtClean="0">
                          <a:latin typeface="Arial" pitchFamily="34" charset="0"/>
                          <a:cs typeface="Arial" pitchFamily="34" charset="0"/>
                        </a:rPr>
                        <a:t>2</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9,864,900.00</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3</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Nil</a:t>
                      </a:r>
                      <a:endParaRPr lang="en-GB" sz="1200" dirty="0">
                        <a:latin typeface="Arial" pitchFamily="34" charset="0"/>
                        <a:cs typeface="Arial" pitchFamily="34" charset="0"/>
                      </a:endParaRPr>
                    </a:p>
                  </a:txBody>
                  <a:tcPr marT="34290" marB="34290"/>
                </a:tc>
              </a:tr>
              <a:tr h="361370">
                <a:tc>
                  <a:txBody>
                    <a:bodyPr/>
                    <a:lstStyle/>
                    <a:p>
                      <a:r>
                        <a:rPr lang="en-GB" sz="1000" dirty="0" smtClean="0">
                          <a:latin typeface="Arial" pitchFamily="34" charset="0"/>
                          <a:cs typeface="Arial" pitchFamily="34" charset="0"/>
                        </a:rPr>
                        <a:t>5</a:t>
                      </a:r>
                      <a:endParaRPr lang="en-GB" sz="1000" dirty="0">
                        <a:latin typeface="Arial" pitchFamily="34" charset="0"/>
                        <a:cs typeface="Arial" pitchFamily="34" charset="0"/>
                      </a:endParaRPr>
                    </a:p>
                  </a:txBody>
                  <a:tcPr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smtClean="0">
                          <a:latin typeface="Arial" pitchFamily="34" charset="0"/>
                          <a:cs typeface="Arial" pitchFamily="34" charset="0"/>
                        </a:rPr>
                        <a:t>Housing &amp; Community Amenities </a:t>
                      </a: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2</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100,999,500.00</a:t>
                      </a:r>
                      <a:endParaRPr lang="en-GB" sz="1200" dirty="0">
                        <a:latin typeface="Arial" pitchFamily="34" charset="0"/>
                        <a:cs typeface="Arial" pitchFamily="34" charset="0"/>
                      </a:endParaRPr>
                    </a:p>
                  </a:txBody>
                  <a:tcPr marT="34290" marB="34290"/>
                </a:tc>
              </a:tr>
              <a:tr h="293111">
                <a:tc>
                  <a:txBody>
                    <a:bodyPr/>
                    <a:lstStyle/>
                    <a:p>
                      <a:r>
                        <a:rPr lang="en-GB" sz="1000" dirty="0" smtClean="0">
                          <a:latin typeface="Arial" pitchFamily="34" charset="0"/>
                          <a:cs typeface="Arial" pitchFamily="34" charset="0"/>
                        </a:rPr>
                        <a:t>6</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Health</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Nil</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Nil</a:t>
                      </a:r>
                      <a:endParaRPr lang="en-GB" sz="1200" dirty="0">
                        <a:latin typeface="Arial" pitchFamily="34" charset="0"/>
                        <a:cs typeface="Arial" pitchFamily="34" charset="0"/>
                      </a:endParaRPr>
                    </a:p>
                  </a:txBody>
                  <a:tcPr marT="34290" marB="34290"/>
                </a:tc>
              </a:tr>
              <a:tr h="361370">
                <a:tc>
                  <a:txBody>
                    <a:bodyPr/>
                    <a:lstStyle/>
                    <a:p>
                      <a:r>
                        <a:rPr lang="en-GB" sz="1000" dirty="0" smtClean="0">
                          <a:latin typeface="Arial" pitchFamily="34" charset="0"/>
                          <a:cs typeface="Arial" pitchFamily="34" charset="0"/>
                        </a:rPr>
                        <a:t>7</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Recreation ,Culture and</a:t>
                      </a:r>
                      <a:r>
                        <a:rPr lang="en-GB" sz="1000" baseline="0" dirty="0" smtClean="0">
                          <a:latin typeface="Arial" pitchFamily="34" charset="0"/>
                          <a:cs typeface="Arial" pitchFamily="34" charset="0"/>
                        </a:rPr>
                        <a:t> Religion</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Nil</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Nil</a:t>
                      </a:r>
                      <a:endParaRPr lang="en-GB" sz="1200" dirty="0">
                        <a:latin typeface="Arial" pitchFamily="34" charset="0"/>
                        <a:cs typeface="Arial" pitchFamily="34" charset="0"/>
                      </a:endParaRPr>
                    </a:p>
                  </a:txBody>
                  <a:tcPr marT="34290" marB="34290"/>
                </a:tc>
              </a:tr>
              <a:tr h="293111">
                <a:tc>
                  <a:txBody>
                    <a:bodyPr/>
                    <a:lstStyle/>
                    <a:p>
                      <a:r>
                        <a:rPr lang="en-GB" sz="1000" dirty="0" smtClean="0">
                          <a:latin typeface="Arial" pitchFamily="34" charset="0"/>
                          <a:cs typeface="Arial" pitchFamily="34" charset="0"/>
                        </a:rPr>
                        <a:t>8</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Social Protection </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Nil</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Nil</a:t>
                      </a:r>
                      <a:endParaRPr lang="en-GB" sz="1200" dirty="0">
                        <a:latin typeface="Arial" pitchFamily="34" charset="0"/>
                        <a:cs typeface="Arial" pitchFamily="34" charset="0"/>
                      </a:endParaRPr>
                    </a:p>
                  </a:txBody>
                  <a:tcPr marT="34290" marB="34290"/>
                </a:tc>
              </a:tr>
              <a:tr h="293111">
                <a:tc>
                  <a:txBody>
                    <a:bodyPr/>
                    <a:lstStyle/>
                    <a:p>
                      <a:r>
                        <a:rPr lang="en-GB" sz="1000" dirty="0" smtClean="0">
                          <a:latin typeface="Arial" pitchFamily="34" charset="0"/>
                          <a:cs typeface="Arial" pitchFamily="34" charset="0"/>
                        </a:rPr>
                        <a:t>9</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Public</a:t>
                      </a:r>
                      <a:r>
                        <a:rPr lang="en-GB" sz="1000" baseline="0" dirty="0" smtClean="0">
                          <a:latin typeface="Arial" pitchFamily="34" charset="0"/>
                          <a:cs typeface="Arial" pitchFamily="34" charset="0"/>
                        </a:rPr>
                        <a:t> Order and safety </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Nil</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Nil</a:t>
                      </a:r>
                      <a:endParaRPr lang="en-GB" sz="1200" dirty="0">
                        <a:latin typeface="Arial" pitchFamily="34" charset="0"/>
                        <a:cs typeface="Arial" pitchFamily="34" charset="0"/>
                      </a:endParaRPr>
                    </a:p>
                  </a:txBody>
                  <a:tcPr marT="34290" marB="34290"/>
                </a:tc>
              </a:tr>
              <a:tr h="293111">
                <a:tc>
                  <a:txBody>
                    <a:bodyPr/>
                    <a:lstStyle/>
                    <a:p>
                      <a:endParaRPr lang="en-GB" sz="1200" dirty="0">
                        <a:latin typeface="Arial" pitchFamily="34" charset="0"/>
                        <a:cs typeface="Arial" pitchFamily="34" charset="0"/>
                      </a:endParaRPr>
                    </a:p>
                  </a:txBody>
                  <a:tcPr marT="34290" marB="34290"/>
                </a:tc>
                <a:tc>
                  <a:txBody>
                    <a:bodyPr/>
                    <a:lstStyle/>
                    <a:p>
                      <a:r>
                        <a:rPr lang="en-GB" sz="1200" b="1" dirty="0" smtClean="0">
                          <a:latin typeface="Arial" pitchFamily="34" charset="0"/>
                          <a:cs typeface="Arial" pitchFamily="34" charset="0"/>
                        </a:rPr>
                        <a:t>TOTAL</a:t>
                      </a:r>
                      <a:endParaRPr lang="en-GB" sz="1200" b="1" dirty="0">
                        <a:latin typeface="Arial" pitchFamily="34" charset="0"/>
                        <a:cs typeface="Arial" pitchFamily="34" charset="0"/>
                      </a:endParaRPr>
                    </a:p>
                  </a:txBody>
                  <a:tcPr marT="34290" marB="34290"/>
                </a:tc>
                <a:tc>
                  <a:txBody>
                    <a:bodyPr/>
                    <a:lstStyle/>
                    <a:p>
                      <a:pPr algn="ctr"/>
                      <a:r>
                        <a:rPr lang="en-GB" sz="1200" b="1" dirty="0" smtClean="0">
                          <a:latin typeface="Arial" pitchFamily="34" charset="0"/>
                          <a:cs typeface="Arial" pitchFamily="34" charset="0"/>
                        </a:rPr>
                        <a:t>50</a:t>
                      </a:r>
                      <a:endParaRPr lang="en-GB" sz="1200" b="1" dirty="0">
                        <a:latin typeface="Arial" pitchFamily="34" charset="0"/>
                        <a:cs typeface="Arial" pitchFamily="34" charset="0"/>
                      </a:endParaRPr>
                    </a:p>
                  </a:txBody>
                  <a:tcPr marT="34290" marB="34290"/>
                </a:tc>
                <a:tc>
                  <a:txBody>
                    <a:bodyPr/>
                    <a:lstStyle/>
                    <a:p>
                      <a:pPr algn="ctr"/>
                      <a:r>
                        <a:rPr lang="en-GB" sz="1200" b="1" dirty="0" smtClean="0">
                          <a:latin typeface="Arial" pitchFamily="34" charset="0"/>
                          <a:cs typeface="Arial" pitchFamily="34" charset="0"/>
                        </a:rPr>
                        <a:t>528,843,640.42</a:t>
                      </a:r>
                      <a:endParaRPr lang="en-GB" sz="1200" b="1" dirty="0">
                        <a:latin typeface="Arial" pitchFamily="34" charset="0"/>
                        <a:cs typeface="Arial" pitchFamily="34" charset="0"/>
                      </a:endParaRPr>
                    </a:p>
                  </a:txBody>
                  <a:tcPr marT="34290" marB="34290"/>
                </a:tc>
                <a:tc>
                  <a:txBody>
                    <a:bodyPr/>
                    <a:lstStyle/>
                    <a:p>
                      <a:pPr algn="ctr"/>
                      <a:r>
                        <a:rPr lang="en-GB" sz="1200" b="1" dirty="0" smtClean="0">
                          <a:latin typeface="Arial" pitchFamily="34" charset="0"/>
                          <a:cs typeface="Arial" pitchFamily="34" charset="0"/>
                        </a:rPr>
                        <a:t>27</a:t>
                      </a:r>
                      <a:endParaRPr lang="en-GB" sz="1200" b="1" dirty="0">
                        <a:latin typeface="Arial" pitchFamily="34" charset="0"/>
                        <a:cs typeface="Arial" pitchFamily="34" charset="0"/>
                      </a:endParaRPr>
                    </a:p>
                  </a:txBody>
                  <a:tcPr marT="34290" marB="34290"/>
                </a:tc>
                <a:tc>
                  <a:txBody>
                    <a:bodyPr/>
                    <a:lstStyle/>
                    <a:p>
                      <a:pPr algn="ctr"/>
                      <a:r>
                        <a:rPr lang="en-GB" sz="1200" b="1" dirty="0" smtClean="0">
                          <a:latin typeface="Arial" pitchFamily="34" charset="0"/>
                          <a:cs typeface="Arial" pitchFamily="34" charset="0"/>
                        </a:rPr>
                        <a:t>1,005,487,147.80</a:t>
                      </a:r>
                      <a:endParaRPr lang="en-GB" sz="1200" b="1" dirty="0">
                        <a:latin typeface="Arial" pitchFamily="34" charset="0"/>
                        <a:cs typeface="Arial" pitchFamily="34" charset="0"/>
                      </a:endParaRPr>
                    </a:p>
                  </a:txBody>
                  <a:tcPr marT="34290" marB="34290"/>
                </a:tc>
              </a:tr>
            </a:tbl>
          </a:graphicData>
        </a:graphic>
      </p:graphicFrame>
      <p:pic>
        <p:nvPicPr>
          <p:cNvPr id="5" name="Picture 7" descr="MEPB fin_0.tmp"/>
          <p:cNvPicPr>
            <a:picLocks noChangeAspect="1"/>
          </p:cNvPicPr>
          <p:nvPr/>
        </p:nvPicPr>
        <p:blipFill>
          <a:blip r:embed="rId3" cstate="print"/>
          <a:srcRect l="6554" t="11111" r="63655" b="61111"/>
          <a:stretch>
            <a:fillRect/>
          </a:stretch>
        </p:blipFill>
        <p:spPr bwMode="auto">
          <a:xfrm>
            <a:off x="152400" y="133350"/>
            <a:ext cx="804863" cy="609600"/>
          </a:xfrm>
          <a:prstGeom prst="rect">
            <a:avLst/>
          </a:prstGeom>
          <a:noFill/>
          <a:ln w="9525">
            <a:noFill/>
            <a:miter lim="800000"/>
            <a:headEnd/>
            <a:tailEnd/>
          </a:ln>
        </p:spPr>
      </p:pic>
      <p:pic>
        <p:nvPicPr>
          <p:cNvPr id="6" name="Picture 9" descr="MEPB fin_0.tmp"/>
          <p:cNvPicPr>
            <a:picLocks noChangeAspect="1"/>
          </p:cNvPicPr>
          <p:nvPr/>
        </p:nvPicPr>
        <p:blipFill>
          <a:blip r:embed="rId4" cstate="print"/>
          <a:srcRect l="37587" t="2222" r="1588" b="55556"/>
          <a:stretch>
            <a:fillRect/>
          </a:stretch>
        </p:blipFill>
        <p:spPr bwMode="auto">
          <a:xfrm>
            <a:off x="8305800" y="133350"/>
            <a:ext cx="690563" cy="6858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9B36653D-785B-486C-A4E5-0689D472AF01}" type="slidenum">
              <a:rPr lang="en-US" smtClean="0"/>
              <a:pPr>
                <a:defRPr/>
              </a:pPr>
              <a:t>43</a:t>
            </a:fld>
            <a:endParaRPr lang="en-US" dirty="0"/>
          </a:p>
        </p:txBody>
      </p:sp>
      <p:sp>
        <p:nvSpPr>
          <p:cNvPr id="8" name="Footer Placeholder 7"/>
          <p:cNvSpPr>
            <a:spLocks noGrp="1"/>
          </p:cNvSpPr>
          <p:nvPr>
            <p:ph type="ftr" sz="quarter" idx="11"/>
          </p:nvPr>
        </p:nvSpPr>
        <p:spPr>
          <a:xfrm>
            <a:off x="914400" y="4781550"/>
            <a:ext cx="5181600" cy="361950"/>
          </a:xfrm>
        </p:spPr>
        <p:txBody>
          <a:bodyPr/>
          <a:lstStyle/>
          <a:p>
            <a:pPr>
              <a:defRPr/>
            </a:pPr>
            <a:r>
              <a:rPr lang="en-US" sz="1100" dirty="0" smtClean="0"/>
              <a:t>MEPB:Q2/Half Year Y2015 Budget Performance Appraisal</a:t>
            </a:r>
            <a:endParaRPr lang="en-US" sz="1100" dirty="0"/>
          </a:p>
        </p:txBody>
      </p:sp>
    </p:spTree>
  </p:cSld>
  <p:clrMapOvr>
    <a:masterClrMapping/>
  </p:clrMapOvr>
  <p:transition spd="slow">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6375"/>
            <a:ext cx="7772400" cy="460375"/>
          </a:xfrm>
        </p:spPr>
        <p:txBody>
          <a:bodyPr>
            <a:noAutofit/>
          </a:bodyPr>
          <a:lstStyle/>
          <a:p>
            <a:pPr algn="ctr"/>
            <a:r>
              <a:rPr lang="en-GB" sz="1600" b="1" dirty="0" smtClean="0"/>
              <a:t>SUMMARY OF RETURNED CERITIFICATES FOR ON-GOING PROJECTS/PROGRAMMES BETWEEN Q2-2015 &amp; Q2-2014</a:t>
            </a:r>
            <a:endParaRPr lang="en-GB" sz="1600" b="1" dirty="0"/>
          </a:p>
        </p:txBody>
      </p:sp>
      <p:graphicFrame>
        <p:nvGraphicFramePr>
          <p:cNvPr id="4" name="Content Placeholder 3"/>
          <p:cNvGraphicFramePr>
            <a:graphicFrameLocks noGrp="1"/>
          </p:cNvGraphicFramePr>
          <p:nvPr>
            <p:ph idx="1"/>
          </p:nvPr>
        </p:nvGraphicFramePr>
        <p:xfrm>
          <a:off x="1066800" y="666749"/>
          <a:ext cx="7315199" cy="4020095"/>
        </p:xfrm>
        <a:graphic>
          <a:graphicData uri="http://schemas.openxmlformats.org/drawingml/2006/table">
            <a:tbl>
              <a:tblPr firstRow="1" bandRow="1">
                <a:tableStyleId>{5C22544A-7EE6-4342-B048-85BDC9FD1C3A}</a:tableStyleId>
              </a:tblPr>
              <a:tblGrid>
                <a:gridCol w="585259"/>
                <a:gridCol w="1728192"/>
                <a:gridCol w="1152128"/>
                <a:gridCol w="1280141"/>
                <a:gridCol w="1152128"/>
                <a:gridCol w="1417351"/>
              </a:tblGrid>
              <a:tr h="711926">
                <a:tc>
                  <a:txBody>
                    <a:bodyPr/>
                    <a:lstStyle/>
                    <a:p>
                      <a:r>
                        <a:rPr lang="en-GB" sz="1000" dirty="0" smtClean="0">
                          <a:latin typeface="Arial" pitchFamily="34" charset="0"/>
                          <a:cs typeface="Arial" pitchFamily="34" charset="0"/>
                        </a:rPr>
                        <a:t>S/N</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COFOGS</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NO OF PCS</a:t>
                      </a:r>
                    </a:p>
                    <a:p>
                      <a:r>
                        <a:rPr lang="en-GB" sz="1000" dirty="0" smtClean="0">
                          <a:latin typeface="Arial" pitchFamily="34" charset="0"/>
                          <a:cs typeface="Arial" pitchFamily="34" charset="0"/>
                        </a:rPr>
                        <a:t>April-June,2015</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Amount on Returned Certificates</a:t>
                      </a:r>
                      <a:r>
                        <a:rPr lang="en-GB" sz="1000" baseline="0" dirty="0" smtClean="0">
                          <a:latin typeface="Arial" pitchFamily="34" charset="0"/>
                          <a:cs typeface="Arial" pitchFamily="34" charset="0"/>
                        </a:rPr>
                        <a:t> April-June, 2015</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No  of Pc</a:t>
                      </a:r>
                    </a:p>
                    <a:p>
                      <a:r>
                        <a:rPr lang="en-GB" sz="1000" dirty="0" smtClean="0">
                          <a:latin typeface="Arial" pitchFamily="34" charset="0"/>
                          <a:cs typeface="Arial" pitchFamily="34" charset="0"/>
                        </a:rPr>
                        <a:t>April-June,2014 </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Amount on Returned Certificate</a:t>
                      </a:r>
                      <a:r>
                        <a:rPr lang="en-GB" sz="1000" baseline="0" dirty="0" smtClean="0">
                          <a:latin typeface="Arial" pitchFamily="34" charset="0"/>
                          <a:cs typeface="Arial" pitchFamily="34" charset="0"/>
                        </a:rPr>
                        <a:t> April-June,2014</a:t>
                      </a:r>
                      <a:endParaRPr lang="en-GB" sz="1000" dirty="0">
                        <a:latin typeface="Arial" pitchFamily="34" charset="0"/>
                        <a:cs typeface="Arial" pitchFamily="34" charset="0"/>
                      </a:endParaRPr>
                    </a:p>
                  </a:txBody>
                  <a:tcPr marT="34290" marB="34290"/>
                </a:tc>
              </a:tr>
              <a:tr h="215537">
                <a:tc>
                  <a:txBody>
                    <a:bodyPr/>
                    <a:lstStyle/>
                    <a:p>
                      <a:r>
                        <a:rPr lang="en-GB" sz="1000" dirty="0" smtClean="0">
                          <a:latin typeface="Arial" pitchFamily="34" charset="0"/>
                          <a:cs typeface="Arial" pitchFamily="34" charset="0"/>
                        </a:rPr>
                        <a:t>1</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General Public Services</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r>
              <a:tr h="215537">
                <a:tc>
                  <a:txBody>
                    <a:bodyPr/>
                    <a:lstStyle/>
                    <a:p>
                      <a:r>
                        <a:rPr lang="en-GB" sz="1000" dirty="0" smtClean="0">
                          <a:latin typeface="Arial" pitchFamily="34" charset="0"/>
                          <a:cs typeface="Arial" pitchFamily="34" charset="0"/>
                        </a:rPr>
                        <a:t>2</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Economic Affairs</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4</a:t>
                      </a:r>
                      <a:endParaRPr lang="en-GB" sz="1200" dirty="0">
                        <a:latin typeface="Arial" pitchFamily="34" charset="0"/>
                        <a:cs typeface="Arial" pitchFamily="34" charset="0"/>
                      </a:endParaRPr>
                    </a:p>
                  </a:txBody>
                  <a:tcPr marT="34290" marB="34290"/>
                </a:tc>
                <a:tc>
                  <a:txBody>
                    <a:bodyPr/>
                    <a:lstStyle/>
                    <a:p>
                      <a:pPr algn="ctr" fontAlgn="b"/>
                      <a:r>
                        <a:rPr lang="en-GB" sz="1050" b="0" i="0" u="none" strike="noStrike" dirty="0" smtClean="0">
                          <a:solidFill>
                            <a:srgbClr val="000000"/>
                          </a:solidFill>
                          <a:latin typeface="Arial" pitchFamily="34" charset="0"/>
                          <a:cs typeface="Arial" pitchFamily="34" charset="0"/>
                        </a:rPr>
                        <a:t>850,307,534.61</a:t>
                      </a:r>
                      <a:endParaRPr lang="en-GB" sz="1050" b="0" i="0" u="none" strike="noStrike" dirty="0">
                        <a:solidFill>
                          <a:srgbClr val="000000"/>
                        </a:solidFill>
                        <a:latin typeface="Arial" pitchFamily="34" charset="0"/>
                        <a:cs typeface="Arial" pitchFamily="34" charset="0"/>
                      </a:endParaRPr>
                    </a:p>
                  </a:txBody>
                  <a:tcPr marL="9525" marR="9525" marT="7144" marB="0" anchor="b"/>
                </a:tc>
                <a:tc>
                  <a:txBody>
                    <a:bodyPr/>
                    <a:lstStyle/>
                    <a:p>
                      <a:pPr algn="ctr"/>
                      <a:r>
                        <a:rPr lang="en-GB" sz="1050" dirty="0" smtClean="0">
                          <a:latin typeface="Arial" pitchFamily="34" charset="0"/>
                          <a:cs typeface="Arial" pitchFamily="34" charset="0"/>
                        </a:rPr>
                        <a:t>4</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15,082,307.64</a:t>
                      </a:r>
                      <a:endParaRPr lang="en-GB" sz="1050" dirty="0">
                        <a:latin typeface="Arial" pitchFamily="34" charset="0"/>
                        <a:cs typeface="Arial" pitchFamily="34" charset="0"/>
                      </a:endParaRPr>
                    </a:p>
                  </a:txBody>
                  <a:tcPr marT="34290" marB="34290"/>
                </a:tc>
              </a:tr>
              <a:tr h="320040">
                <a:tc>
                  <a:txBody>
                    <a:bodyPr/>
                    <a:lstStyle/>
                    <a:p>
                      <a:r>
                        <a:rPr lang="en-GB" sz="1000" dirty="0" smtClean="0">
                          <a:latin typeface="Arial" pitchFamily="34" charset="0"/>
                          <a:cs typeface="Arial" pitchFamily="34" charset="0"/>
                        </a:rPr>
                        <a:t>3</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Environmental Protection</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1</a:t>
                      </a:r>
                      <a:endParaRPr lang="en-GB" sz="120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10,240,750.00</a:t>
                      </a:r>
                      <a:endParaRPr lang="en-GB" sz="1050" dirty="0">
                        <a:latin typeface="Arial" pitchFamily="34" charset="0"/>
                        <a:cs typeface="Arial" pitchFamily="34" charset="0"/>
                      </a:endParaRPr>
                    </a:p>
                  </a:txBody>
                  <a:tcPr marT="34290" marB="34290"/>
                </a:tc>
                <a:tc>
                  <a:txBody>
                    <a:bodyPr/>
                    <a:lstStyle/>
                    <a:p>
                      <a:pPr algn="ctr"/>
                      <a:endParaRPr lang="en-GB" sz="1050" dirty="0">
                        <a:latin typeface="Arial" pitchFamily="34" charset="0"/>
                        <a:cs typeface="Arial" pitchFamily="34" charset="0"/>
                      </a:endParaRPr>
                    </a:p>
                  </a:txBody>
                  <a:tcPr marT="34290" marB="34290"/>
                </a:tc>
                <a:tc>
                  <a:txBody>
                    <a:bodyPr/>
                    <a:lstStyle/>
                    <a:p>
                      <a:pPr algn="ctr"/>
                      <a:endParaRPr lang="en-GB" sz="1050" dirty="0">
                        <a:latin typeface="Arial" pitchFamily="34" charset="0"/>
                        <a:cs typeface="Arial" pitchFamily="34" charset="0"/>
                      </a:endParaRPr>
                    </a:p>
                  </a:txBody>
                  <a:tcPr marT="34290" marB="34290"/>
                </a:tc>
              </a:tr>
              <a:tr h="215537">
                <a:tc>
                  <a:txBody>
                    <a:bodyPr/>
                    <a:lstStyle/>
                    <a:p>
                      <a:r>
                        <a:rPr lang="en-GB" sz="1000" dirty="0" smtClean="0">
                          <a:latin typeface="Arial" pitchFamily="34" charset="0"/>
                          <a:cs typeface="Arial" pitchFamily="34" charset="0"/>
                        </a:rPr>
                        <a:t>4</a:t>
                      </a:r>
                      <a:endParaRPr lang="en-GB" sz="1000" dirty="0">
                        <a:latin typeface="Arial" pitchFamily="34" charset="0"/>
                        <a:cs typeface="Arial" pitchFamily="34" charset="0"/>
                      </a:endParaRPr>
                    </a:p>
                  </a:txBody>
                  <a:tcPr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smtClean="0">
                          <a:latin typeface="Arial" pitchFamily="34" charset="0"/>
                          <a:cs typeface="Arial" pitchFamily="34" charset="0"/>
                        </a:rPr>
                        <a:t>Education</a:t>
                      </a:r>
                    </a:p>
                  </a:txBody>
                  <a:tcPr marT="34290" marB="34290"/>
                </a:tc>
                <a:tc>
                  <a:txBody>
                    <a:bodyPr/>
                    <a:lstStyle/>
                    <a:p>
                      <a:pPr algn="ctr"/>
                      <a:endParaRPr lang="en-GB" sz="1200" dirty="0">
                        <a:latin typeface="Arial" pitchFamily="34" charset="0"/>
                        <a:cs typeface="Arial" pitchFamily="34" charset="0"/>
                      </a:endParaRPr>
                    </a:p>
                  </a:txBody>
                  <a:tcPr marT="34290" marB="34290"/>
                </a:tc>
                <a:tc>
                  <a:txBody>
                    <a:bodyPr/>
                    <a:lstStyle/>
                    <a:p>
                      <a:pPr algn="ct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3</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14,154,082.88</a:t>
                      </a:r>
                      <a:endParaRPr lang="en-GB" sz="1050" dirty="0">
                        <a:latin typeface="Arial" pitchFamily="34" charset="0"/>
                        <a:cs typeface="Arial" pitchFamily="34" charset="0"/>
                      </a:endParaRPr>
                    </a:p>
                  </a:txBody>
                  <a:tcPr marT="34290" marB="34290"/>
                </a:tc>
              </a:tr>
              <a:tr h="320040">
                <a:tc>
                  <a:txBody>
                    <a:bodyPr/>
                    <a:lstStyle/>
                    <a:p>
                      <a:r>
                        <a:rPr lang="en-GB" sz="1000" dirty="0" smtClean="0">
                          <a:latin typeface="Arial" pitchFamily="34" charset="0"/>
                          <a:cs typeface="Arial" pitchFamily="34" charset="0"/>
                        </a:rPr>
                        <a:t>5</a:t>
                      </a:r>
                      <a:endParaRPr lang="en-GB" sz="1000" dirty="0">
                        <a:latin typeface="Arial" pitchFamily="34" charset="0"/>
                        <a:cs typeface="Arial" pitchFamily="34" charset="0"/>
                      </a:endParaRPr>
                    </a:p>
                  </a:txBody>
                  <a:tcPr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smtClean="0">
                          <a:latin typeface="Arial" pitchFamily="34" charset="0"/>
                          <a:cs typeface="Arial" pitchFamily="34" charset="0"/>
                        </a:rPr>
                        <a:t>Housing &amp; Community Amenities </a:t>
                      </a:r>
                    </a:p>
                  </a:txBody>
                  <a:tcPr marT="34290" marB="34290"/>
                </a:tc>
                <a:tc>
                  <a:txBody>
                    <a:bodyPr/>
                    <a:lstStyle/>
                    <a:p>
                      <a:pPr algn="ctr"/>
                      <a:r>
                        <a:rPr lang="en-GB" sz="1200" dirty="0" smtClean="0">
                          <a:latin typeface="Arial" pitchFamily="34" charset="0"/>
                          <a:cs typeface="Arial" pitchFamily="34" charset="0"/>
                        </a:rPr>
                        <a:t>2</a:t>
                      </a:r>
                      <a:endParaRPr lang="en-GB" sz="120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27,517,562.29</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2</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12,204,443.61</a:t>
                      </a:r>
                      <a:endParaRPr lang="en-GB" sz="1050" dirty="0">
                        <a:latin typeface="Arial" pitchFamily="34" charset="0"/>
                        <a:cs typeface="Arial" pitchFamily="34" charset="0"/>
                      </a:endParaRPr>
                    </a:p>
                  </a:txBody>
                  <a:tcPr marT="34290" marB="34290"/>
                </a:tc>
              </a:tr>
              <a:tr h="215537">
                <a:tc>
                  <a:txBody>
                    <a:bodyPr/>
                    <a:lstStyle/>
                    <a:p>
                      <a:r>
                        <a:rPr lang="en-GB" sz="1000" dirty="0" smtClean="0">
                          <a:latin typeface="Arial" pitchFamily="34" charset="0"/>
                          <a:cs typeface="Arial" pitchFamily="34" charset="0"/>
                        </a:rPr>
                        <a:t>6</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Health</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r>
              <a:tr h="320040">
                <a:tc>
                  <a:txBody>
                    <a:bodyPr/>
                    <a:lstStyle/>
                    <a:p>
                      <a:r>
                        <a:rPr lang="en-GB" sz="1000" dirty="0" smtClean="0">
                          <a:latin typeface="Arial" pitchFamily="34" charset="0"/>
                          <a:cs typeface="Arial" pitchFamily="34" charset="0"/>
                        </a:rPr>
                        <a:t>7</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Recreation ,Culture and</a:t>
                      </a:r>
                      <a:r>
                        <a:rPr lang="en-GB" sz="1000" baseline="0" dirty="0" smtClean="0">
                          <a:latin typeface="Arial" pitchFamily="34" charset="0"/>
                          <a:cs typeface="Arial" pitchFamily="34" charset="0"/>
                        </a:rPr>
                        <a:t> Religion</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r>
              <a:tr h="215537">
                <a:tc>
                  <a:txBody>
                    <a:bodyPr/>
                    <a:lstStyle/>
                    <a:p>
                      <a:r>
                        <a:rPr lang="en-GB" sz="1000" dirty="0" smtClean="0">
                          <a:latin typeface="Arial" pitchFamily="34" charset="0"/>
                          <a:cs typeface="Arial" pitchFamily="34" charset="0"/>
                        </a:rPr>
                        <a:t>8</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Social Protection </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r>
              <a:tr h="215537">
                <a:tc>
                  <a:txBody>
                    <a:bodyPr/>
                    <a:lstStyle/>
                    <a:p>
                      <a:r>
                        <a:rPr lang="en-GB" sz="1000" dirty="0" smtClean="0">
                          <a:latin typeface="Arial" pitchFamily="34" charset="0"/>
                          <a:cs typeface="Arial" pitchFamily="34" charset="0"/>
                        </a:rPr>
                        <a:t>9</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Public</a:t>
                      </a:r>
                      <a:r>
                        <a:rPr lang="en-GB" sz="1000" baseline="0" dirty="0" smtClean="0">
                          <a:latin typeface="Arial" pitchFamily="34" charset="0"/>
                          <a:cs typeface="Arial" pitchFamily="34" charset="0"/>
                        </a:rPr>
                        <a:t> Order and safety </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a:t>
                      </a:r>
                      <a:endParaRPr lang="en-GB" sz="120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r>
              <a:tr h="450669">
                <a:tc>
                  <a:txBody>
                    <a:bodyPr/>
                    <a:lstStyle/>
                    <a:p>
                      <a:r>
                        <a:rPr lang="en-GB" sz="1000" dirty="0" smtClean="0">
                          <a:latin typeface="Arial" pitchFamily="34" charset="0"/>
                          <a:cs typeface="Arial" pitchFamily="34" charset="0"/>
                        </a:rPr>
                        <a:t>10</a:t>
                      </a:r>
                      <a:endParaRPr lang="en-GB" sz="1000" dirty="0">
                        <a:latin typeface="Arial" pitchFamily="34" charset="0"/>
                        <a:cs typeface="Arial" pitchFamily="34" charset="0"/>
                      </a:endParaRPr>
                    </a:p>
                  </a:txBody>
                  <a:tcPr marT="34290" marB="34290"/>
                </a:tc>
                <a:tc>
                  <a:txBody>
                    <a:bodyPr/>
                    <a:lstStyle/>
                    <a:p>
                      <a:r>
                        <a:rPr lang="en-GB" sz="1000" dirty="0" smtClean="0">
                          <a:latin typeface="Arial" pitchFamily="34" charset="0"/>
                          <a:cs typeface="Arial" pitchFamily="34" charset="0"/>
                        </a:rPr>
                        <a:t>Lagos State Development &amp; Property Corporation</a:t>
                      </a:r>
                      <a:endParaRPr lang="en-GB" sz="1000" dirty="0">
                        <a:latin typeface="Arial" pitchFamily="34" charset="0"/>
                        <a:cs typeface="Arial" pitchFamily="34" charset="0"/>
                      </a:endParaRPr>
                    </a:p>
                  </a:txBody>
                  <a:tcPr marT="34290" marB="34290"/>
                </a:tc>
                <a:tc>
                  <a:txBody>
                    <a:bodyPr/>
                    <a:lstStyle/>
                    <a:p>
                      <a:pPr algn="ctr"/>
                      <a:r>
                        <a:rPr lang="en-GB" sz="1200" dirty="0" smtClean="0">
                          <a:latin typeface="Arial" pitchFamily="34" charset="0"/>
                          <a:cs typeface="Arial" pitchFamily="34" charset="0"/>
                        </a:rPr>
                        <a:t>1</a:t>
                      </a:r>
                      <a:endParaRPr lang="en-GB" sz="120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437,486,935.48</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c>
                  <a:txBody>
                    <a:bodyPr/>
                    <a:lstStyle/>
                    <a:p>
                      <a:pPr algn="ctr"/>
                      <a:r>
                        <a:rPr lang="en-GB" sz="1050" dirty="0" smtClean="0">
                          <a:latin typeface="Arial" pitchFamily="34" charset="0"/>
                          <a:cs typeface="Arial" pitchFamily="34" charset="0"/>
                        </a:rPr>
                        <a:t>-</a:t>
                      </a:r>
                      <a:endParaRPr lang="en-GB" sz="1050" dirty="0">
                        <a:latin typeface="Arial" pitchFamily="34" charset="0"/>
                        <a:cs typeface="Arial" pitchFamily="34" charset="0"/>
                      </a:endParaRPr>
                    </a:p>
                  </a:txBody>
                  <a:tcPr marT="34290" marB="34290"/>
                </a:tc>
              </a:tr>
              <a:tr h="241663">
                <a:tc>
                  <a:txBody>
                    <a:bodyPr/>
                    <a:lstStyle/>
                    <a:p>
                      <a:endParaRPr lang="en-GB" sz="1200" dirty="0">
                        <a:latin typeface="Arial" pitchFamily="34" charset="0"/>
                        <a:cs typeface="Arial" pitchFamily="34" charset="0"/>
                      </a:endParaRPr>
                    </a:p>
                  </a:txBody>
                  <a:tcPr marT="34290" marB="34290"/>
                </a:tc>
                <a:tc>
                  <a:txBody>
                    <a:bodyPr/>
                    <a:lstStyle/>
                    <a:p>
                      <a:r>
                        <a:rPr lang="en-GB" sz="1400" b="1" dirty="0" smtClean="0">
                          <a:latin typeface="Arial" pitchFamily="34" charset="0"/>
                          <a:cs typeface="Arial" pitchFamily="34" charset="0"/>
                        </a:rPr>
                        <a:t>TOTAL</a:t>
                      </a:r>
                      <a:endParaRPr lang="en-GB" sz="1400" b="1" dirty="0">
                        <a:latin typeface="Arial" pitchFamily="34" charset="0"/>
                        <a:cs typeface="Arial" pitchFamily="34" charset="0"/>
                      </a:endParaRPr>
                    </a:p>
                  </a:txBody>
                  <a:tcPr marT="34290" marB="34290"/>
                </a:tc>
                <a:tc>
                  <a:txBody>
                    <a:bodyPr/>
                    <a:lstStyle/>
                    <a:p>
                      <a:pPr algn="ctr"/>
                      <a:r>
                        <a:rPr lang="en-GB" sz="1200" b="1" dirty="0" smtClean="0">
                          <a:latin typeface="Arial" pitchFamily="34" charset="0"/>
                          <a:cs typeface="Arial" pitchFamily="34" charset="0"/>
                        </a:rPr>
                        <a:t>8</a:t>
                      </a:r>
                      <a:endParaRPr lang="en-GB" sz="1200" b="1" dirty="0">
                        <a:latin typeface="Arial" pitchFamily="34" charset="0"/>
                        <a:cs typeface="Arial" pitchFamily="34" charset="0"/>
                      </a:endParaRPr>
                    </a:p>
                  </a:txBody>
                  <a:tcPr marT="34290" marB="34290"/>
                </a:tc>
                <a:tc>
                  <a:txBody>
                    <a:bodyPr/>
                    <a:lstStyle/>
                    <a:p>
                      <a:pPr algn="ctr" fontAlgn="b"/>
                      <a:r>
                        <a:rPr lang="en-GB" sz="1050" b="1" i="0" u="none" strike="noStrike" dirty="0" smtClean="0">
                          <a:solidFill>
                            <a:srgbClr val="000000"/>
                          </a:solidFill>
                          <a:latin typeface="Arial" pitchFamily="34" charset="0"/>
                          <a:cs typeface="Arial" pitchFamily="34" charset="0"/>
                        </a:rPr>
                        <a:t>1,325,552,782.38</a:t>
                      </a:r>
                      <a:endParaRPr lang="en-GB" sz="1050" b="1" i="0" u="none" strike="noStrike" dirty="0">
                        <a:solidFill>
                          <a:srgbClr val="000000"/>
                        </a:solidFill>
                        <a:latin typeface="Arial" pitchFamily="34" charset="0"/>
                        <a:cs typeface="Arial" pitchFamily="34" charset="0"/>
                      </a:endParaRPr>
                    </a:p>
                  </a:txBody>
                  <a:tcPr marL="9525" marR="9525" marT="7144" marB="0" anchor="b"/>
                </a:tc>
                <a:tc>
                  <a:txBody>
                    <a:bodyPr/>
                    <a:lstStyle/>
                    <a:p>
                      <a:pPr algn="ctr"/>
                      <a:r>
                        <a:rPr lang="en-GB" sz="1050" b="1" dirty="0" smtClean="0">
                          <a:latin typeface="Arial" pitchFamily="34" charset="0"/>
                          <a:cs typeface="Arial" pitchFamily="34" charset="0"/>
                        </a:rPr>
                        <a:t>9</a:t>
                      </a:r>
                      <a:endParaRPr lang="en-GB" sz="1050" b="1" dirty="0">
                        <a:latin typeface="Arial" pitchFamily="34" charset="0"/>
                        <a:cs typeface="Arial" pitchFamily="34" charset="0"/>
                      </a:endParaRPr>
                    </a:p>
                  </a:txBody>
                  <a:tcPr marT="34290" marB="34290"/>
                </a:tc>
                <a:tc>
                  <a:txBody>
                    <a:bodyPr/>
                    <a:lstStyle/>
                    <a:p>
                      <a:pPr algn="ctr"/>
                      <a:r>
                        <a:rPr lang="en-GB" sz="1050" b="1" dirty="0" smtClean="0">
                          <a:latin typeface="Arial" pitchFamily="34" charset="0"/>
                          <a:cs typeface="Arial" pitchFamily="34" charset="0"/>
                        </a:rPr>
                        <a:t>41,440,834.13</a:t>
                      </a:r>
                      <a:endParaRPr lang="en-GB" sz="1050" b="1" dirty="0">
                        <a:latin typeface="Arial" pitchFamily="34" charset="0"/>
                        <a:cs typeface="Arial" pitchFamily="34" charset="0"/>
                      </a:endParaRPr>
                    </a:p>
                  </a:txBody>
                  <a:tcPr marT="34290" marB="34290"/>
                </a:tc>
              </a:tr>
            </a:tbl>
          </a:graphicData>
        </a:graphic>
      </p:graphicFrame>
      <p:pic>
        <p:nvPicPr>
          <p:cNvPr id="5" name="Picture 7" descr="MEPB fin_0.tmp"/>
          <p:cNvPicPr>
            <a:picLocks noChangeAspect="1"/>
          </p:cNvPicPr>
          <p:nvPr/>
        </p:nvPicPr>
        <p:blipFill>
          <a:blip r:embed="rId3" cstate="print"/>
          <a:srcRect l="6554" t="11111" r="63655" b="61111"/>
          <a:stretch>
            <a:fillRect/>
          </a:stretch>
        </p:blipFill>
        <p:spPr bwMode="auto">
          <a:xfrm>
            <a:off x="152400" y="133350"/>
            <a:ext cx="804863" cy="609600"/>
          </a:xfrm>
          <a:prstGeom prst="rect">
            <a:avLst/>
          </a:prstGeom>
          <a:noFill/>
          <a:ln w="9525">
            <a:noFill/>
            <a:miter lim="800000"/>
            <a:headEnd/>
            <a:tailEnd/>
          </a:ln>
        </p:spPr>
      </p:pic>
      <p:pic>
        <p:nvPicPr>
          <p:cNvPr id="6" name="Picture 9" descr="MEPB fin_0.tmp"/>
          <p:cNvPicPr>
            <a:picLocks noChangeAspect="1"/>
          </p:cNvPicPr>
          <p:nvPr/>
        </p:nvPicPr>
        <p:blipFill>
          <a:blip r:embed="rId4" cstate="print"/>
          <a:srcRect l="37587" t="2222" r="1588" b="55556"/>
          <a:stretch>
            <a:fillRect/>
          </a:stretch>
        </p:blipFill>
        <p:spPr bwMode="auto">
          <a:xfrm>
            <a:off x="8153401" y="133350"/>
            <a:ext cx="685800" cy="5334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9B36653D-785B-486C-A4E5-0689D472AF01}" type="slidenum">
              <a:rPr lang="en-US" smtClean="0"/>
              <a:pPr>
                <a:defRPr/>
              </a:pPr>
              <a:t>44</a:t>
            </a:fld>
            <a:endParaRPr lang="en-US" dirty="0"/>
          </a:p>
        </p:txBody>
      </p:sp>
      <p:sp>
        <p:nvSpPr>
          <p:cNvPr id="8" name="Footer Placeholder 7"/>
          <p:cNvSpPr>
            <a:spLocks noGrp="1"/>
          </p:cNvSpPr>
          <p:nvPr>
            <p:ph type="ftr" sz="quarter" idx="11"/>
          </p:nvPr>
        </p:nvSpPr>
        <p:spPr>
          <a:xfrm>
            <a:off x="914400" y="4781550"/>
            <a:ext cx="4800600" cy="190500"/>
          </a:xfrm>
        </p:spPr>
        <p:txBody>
          <a:bodyPr/>
          <a:lstStyle/>
          <a:p>
            <a:pPr>
              <a:defRPr/>
            </a:pPr>
            <a:r>
              <a:rPr lang="en-US" sz="1100" dirty="0" smtClean="0"/>
              <a:t>MEPB:Q2/Half Year Y2015 Budget Performance Appraisal</a:t>
            </a:r>
            <a:endParaRPr lang="en-US" sz="1100" dirty="0"/>
          </a:p>
        </p:txBody>
      </p:sp>
    </p:spTree>
  </p:cSld>
  <p:clrMapOvr>
    <a:masterClrMapping/>
  </p:clrMapOvr>
  <p:transition spd="slow">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914400" y="206375"/>
            <a:ext cx="7772400" cy="536575"/>
          </a:xfrm>
        </p:spPr>
        <p:txBody>
          <a:bodyPr/>
          <a:lstStyle/>
          <a:p>
            <a:pPr algn="ctr" eaLnBrk="1" hangingPunct="1"/>
            <a:r>
              <a:rPr lang="en-US" b="1" dirty="0" smtClean="0"/>
              <a:t> </a:t>
            </a:r>
            <a:r>
              <a:rPr lang="en-US" sz="2400" b="1" dirty="0" smtClean="0">
                <a:solidFill>
                  <a:srgbClr val="002060"/>
                </a:solidFill>
              </a:rPr>
              <a:t>OBSERVATIONS/RECOMMENDATIONS</a:t>
            </a:r>
            <a:endParaRPr lang="en-US" b="1" dirty="0" smtClean="0">
              <a:solidFill>
                <a:srgbClr val="002060"/>
              </a:solidFill>
            </a:endParaRPr>
          </a:p>
        </p:txBody>
      </p:sp>
      <p:sp>
        <p:nvSpPr>
          <p:cNvPr id="54275" name="Footer Placeholder 4"/>
          <p:cNvSpPr>
            <a:spLocks noGrp="1"/>
          </p:cNvSpPr>
          <p:nvPr>
            <p:ph type="ftr" sz="quarter" idx="11"/>
          </p:nvPr>
        </p:nvSpPr>
        <p:spPr bwMode="auto">
          <a:xfrm>
            <a:off x="914400" y="4629150"/>
            <a:ext cx="5943600" cy="3429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sp>
        <p:nvSpPr>
          <p:cNvPr id="44035" name="Rectangle 3"/>
          <p:cNvSpPr>
            <a:spLocks noGrp="1" noChangeArrowheads="1"/>
          </p:cNvSpPr>
          <p:nvPr>
            <p:ph sz="quarter" idx="4294967295"/>
          </p:nvPr>
        </p:nvSpPr>
        <p:spPr>
          <a:xfrm>
            <a:off x="457200" y="209550"/>
            <a:ext cx="8001000" cy="4343400"/>
          </a:xfrm>
        </p:spPr>
        <p:txBody>
          <a:bodyPr>
            <a:noAutofit/>
          </a:bodyPr>
          <a:lstStyle/>
          <a:p>
            <a:pPr marL="566928" indent="-457200" algn="just" eaLnBrk="1" fontAlgn="auto" hangingPunct="1">
              <a:lnSpc>
                <a:spcPct val="150000"/>
              </a:lnSpc>
              <a:spcBef>
                <a:spcPts val="580"/>
              </a:spcBef>
              <a:spcAft>
                <a:spcPts val="0"/>
              </a:spcAft>
              <a:buNone/>
              <a:defRPr/>
            </a:pPr>
            <a:r>
              <a:rPr lang="en-US" sz="1600" dirty="0" smtClean="0">
                <a:latin typeface="Calibri" pitchFamily="34" charset="0"/>
              </a:rPr>
              <a:t>***</a:t>
            </a:r>
          </a:p>
          <a:p>
            <a:pPr marL="566928" indent="-457200" algn="just" eaLnBrk="1" fontAlgn="auto" hangingPunct="1">
              <a:lnSpc>
                <a:spcPct val="150000"/>
              </a:lnSpc>
              <a:spcBef>
                <a:spcPts val="580"/>
              </a:spcBef>
              <a:spcAft>
                <a:spcPts val="0"/>
              </a:spcAft>
              <a:buNone/>
              <a:defRPr/>
            </a:pPr>
            <a:r>
              <a:rPr lang="en-US" sz="1600" dirty="0" smtClean="0">
                <a:latin typeface="Calibri" pitchFamily="34" charset="0"/>
              </a:rPr>
              <a:t>1.	</a:t>
            </a:r>
            <a:r>
              <a:rPr lang="en-US" sz="1800" dirty="0" smtClean="0"/>
              <a:t>The overall Budget performance of </a:t>
            </a:r>
            <a:r>
              <a:rPr lang="en-US" sz="1800" b="1" dirty="0" smtClean="0"/>
              <a:t>63%</a:t>
            </a:r>
            <a:r>
              <a:rPr lang="en-US" sz="1800" dirty="0" smtClean="0"/>
              <a:t> falls far short of the </a:t>
            </a:r>
            <a:r>
              <a:rPr lang="en-US" sz="1800" b="1" dirty="0" smtClean="0"/>
              <a:t>100%</a:t>
            </a:r>
            <a:r>
              <a:rPr lang="en-US" sz="1800" dirty="0" smtClean="0"/>
              <a:t> target for the year.</a:t>
            </a:r>
          </a:p>
          <a:p>
            <a:pPr marL="566928" indent="-457200" algn="just" eaLnBrk="1" fontAlgn="auto" hangingPunct="1">
              <a:lnSpc>
                <a:spcPct val="150000"/>
              </a:lnSpc>
              <a:spcBef>
                <a:spcPts val="580"/>
              </a:spcBef>
              <a:spcAft>
                <a:spcPts val="0"/>
              </a:spcAft>
              <a:buFont typeface="Wingdings" pitchFamily="2" charset="2"/>
              <a:buChar char="§"/>
              <a:defRPr/>
            </a:pPr>
            <a:r>
              <a:rPr lang="en-GB" sz="1800" dirty="0" smtClean="0"/>
              <a:t>Total Revenue performed at N188.411bn/77% compared to N217.272bn/89% in 2014; a shortfall of N28.86bn</a:t>
            </a:r>
          </a:p>
          <a:p>
            <a:pPr marL="566928" indent="-457200" algn="just" eaLnBrk="1" fontAlgn="auto" hangingPunct="1">
              <a:lnSpc>
                <a:spcPct val="150000"/>
              </a:lnSpc>
              <a:spcBef>
                <a:spcPts val="580"/>
              </a:spcBef>
              <a:spcAft>
                <a:spcPts val="0"/>
              </a:spcAft>
              <a:buFont typeface="Wingdings" pitchFamily="2" charset="2"/>
              <a:buChar char="§"/>
              <a:defRPr/>
            </a:pPr>
            <a:r>
              <a:rPr lang="en-GB" sz="1800" dirty="0" smtClean="0"/>
              <a:t>LIRS performance was </a:t>
            </a:r>
            <a:r>
              <a:rPr lang="en-GB" sz="1800" b="1" dirty="0" smtClean="0"/>
              <a:t>N116.097bn/83%,</a:t>
            </a:r>
            <a:r>
              <a:rPr lang="en-GB" sz="1800" dirty="0" smtClean="0"/>
              <a:t> while other Revenue Generating Agencies performed at N7.298bn/36%; Overall Total Revenue performance was </a:t>
            </a:r>
            <a:r>
              <a:rPr lang="en-GB" sz="1800" b="1" dirty="0" smtClean="0"/>
              <a:t>N188.411bn/77%</a:t>
            </a:r>
          </a:p>
          <a:p>
            <a:pPr marL="566928" indent="-457200" algn="just" eaLnBrk="1" fontAlgn="auto" hangingPunct="1">
              <a:lnSpc>
                <a:spcPct val="150000"/>
              </a:lnSpc>
              <a:spcBef>
                <a:spcPts val="580"/>
              </a:spcBef>
              <a:spcAft>
                <a:spcPts val="0"/>
              </a:spcAft>
              <a:buFont typeface="Wingdings" pitchFamily="2" charset="2"/>
              <a:buChar char="§"/>
              <a:defRPr/>
            </a:pPr>
            <a:r>
              <a:rPr lang="en-GB" sz="1800" dirty="0" smtClean="0"/>
              <a:t>LIRS performance was short by only </a:t>
            </a:r>
            <a:r>
              <a:rPr lang="en-GB" sz="1800" b="1" dirty="0" smtClean="0"/>
              <a:t>1%</a:t>
            </a:r>
            <a:r>
              <a:rPr lang="en-GB" sz="1800" dirty="0" smtClean="0"/>
              <a:t> compared to last year, hence fall in revenue due mainly to shortfall in Federal Transfers (</a:t>
            </a:r>
            <a:r>
              <a:rPr lang="en-GB" sz="1800" b="1" dirty="0" smtClean="0"/>
              <a:t>N10.5bn</a:t>
            </a:r>
            <a:r>
              <a:rPr lang="en-GB" sz="1800" dirty="0" smtClean="0"/>
              <a:t>) and other Revenue Generating Agencies </a:t>
            </a:r>
            <a:r>
              <a:rPr lang="en-GB" sz="1800" b="1" dirty="0" smtClean="0"/>
              <a:t>(N18.3bn</a:t>
            </a:r>
            <a:r>
              <a:rPr lang="en-GB" sz="1800" dirty="0" smtClean="0"/>
              <a:t>).</a:t>
            </a:r>
          </a:p>
          <a:p>
            <a:pPr marL="566928" indent="-457200" algn="just" eaLnBrk="1" fontAlgn="auto" hangingPunct="1">
              <a:lnSpc>
                <a:spcPct val="150000"/>
              </a:lnSpc>
              <a:spcBef>
                <a:spcPts val="580"/>
              </a:spcBef>
              <a:spcAft>
                <a:spcPts val="0"/>
              </a:spcAft>
              <a:buFont typeface="Wingdings" pitchFamily="2" charset="2"/>
              <a:buChar char="§"/>
              <a:defRPr/>
            </a:pPr>
            <a:endParaRPr lang="en-US" sz="1600" dirty="0" smtClean="0">
              <a:latin typeface="Calibri" pitchFamily="34" charset="0"/>
            </a:endParaRPr>
          </a:p>
          <a:p>
            <a:pPr marL="566928" indent="-457200" eaLnBrk="1" fontAlgn="auto" hangingPunct="1">
              <a:spcBef>
                <a:spcPts val="580"/>
              </a:spcBef>
              <a:spcAft>
                <a:spcPts val="0"/>
              </a:spcAft>
              <a:buFont typeface="+mj-lt"/>
              <a:buAutoNum type="arabicPeriod"/>
              <a:defRPr/>
            </a:pPr>
            <a:endParaRPr lang="en-US" sz="1600" dirty="0" smtClean="0">
              <a:latin typeface="Arial Narrow" pitchFamily="34" charset="0"/>
            </a:endParaRPr>
          </a:p>
          <a:p>
            <a:pPr marL="566928" indent="-457200" eaLnBrk="1" fontAlgn="auto" hangingPunct="1">
              <a:spcBef>
                <a:spcPts val="580"/>
              </a:spcBef>
              <a:spcAft>
                <a:spcPts val="0"/>
              </a:spcAft>
              <a:buNone/>
              <a:defRPr/>
            </a:pPr>
            <a:endParaRPr lang="en-US" sz="1600" dirty="0" smtClean="0">
              <a:latin typeface="Arial Narrow" pitchFamily="34" charset="0"/>
            </a:endParaRPr>
          </a:p>
          <a:p>
            <a:pPr marL="566928" indent="-457200" eaLnBrk="1" fontAlgn="auto" hangingPunct="1">
              <a:spcBef>
                <a:spcPts val="580"/>
              </a:spcBef>
              <a:spcAft>
                <a:spcPts val="0"/>
              </a:spcAft>
              <a:buFont typeface="+mj-lt"/>
              <a:buAutoNum type="arabicPeriod"/>
              <a:defRPr/>
            </a:pPr>
            <a:endParaRPr lang="en-US" sz="1600" dirty="0" smtClean="0">
              <a:solidFill>
                <a:srgbClr val="C00000"/>
              </a:solidFill>
              <a:latin typeface="Arial Rounded MT Bold" pitchFamily="34" charset="0"/>
            </a:endParaRPr>
          </a:p>
          <a:p>
            <a:pPr marL="274320" indent="-274320" eaLnBrk="1" fontAlgn="auto" hangingPunct="1">
              <a:spcBef>
                <a:spcPts val="580"/>
              </a:spcBef>
              <a:spcAft>
                <a:spcPts val="0"/>
              </a:spcAft>
              <a:buFontTx/>
              <a:buNone/>
              <a:defRPr/>
            </a:pPr>
            <a:endParaRPr lang="en-US" sz="1600" dirty="0" smtClean="0"/>
          </a:p>
        </p:txBody>
      </p:sp>
      <p:pic>
        <p:nvPicPr>
          <p:cNvPr id="54278" name="Picture 7" descr="MEPB fin_0.tmp"/>
          <p:cNvPicPr>
            <a:picLocks noChangeAspect="1"/>
          </p:cNvPicPr>
          <p:nvPr/>
        </p:nvPicPr>
        <p:blipFill>
          <a:blip r:embed="rId3" cstate="print"/>
          <a:srcRect l="6554" t="11111" r="63655" b="61111"/>
          <a:stretch>
            <a:fillRect/>
          </a:stretch>
        </p:blipFill>
        <p:spPr bwMode="auto">
          <a:xfrm>
            <a:off x="152400" y="133350"/>
            <a:ext cx="804863" cy="609600"/>
          </a:xfrm>
          <a:prstGeom prst="rect">
            <a:avLst/>
          </a:prstGeom>
          <a:noFill/>
          <a:ln w="9525">
            <a:noFill/>
            <a:miter lim="800000"/>
            <a:headEnd/>
            <a:tailEnd/>
          </a:ln>
        </p:spPr>
      </p:pic>
      <p:pic>
        <p:nvPicPr>
          <p:cNvPr id="54279" name="Picture 9" descr="MEPB fin_0.tmp"/>
          <p:cNvPicPr>
            <a:picLocks noChangeAspect="1"/>
          </p:cNvPicPr>
          <p:nvPr/>
        </p:nvPicPr>
        <p:blipFill>
          <a:blip r:embed="rId4" cstate="print"/>
          <a:srcRect l="37587" t="2222" r="1588" b="55556"/>
          <a:stretch>
            <a:fillRect/>
          </a:stretch>
        </p:blipFill>
        <p:spPr bwMode="auto">
          <a:xfrm>
            <a:off x="8001000" y="133350"/>
            <a:ext cx="995363" cy="5334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A92B96E7-4477-46EB-A013-69610228C7E4}" type="slidenum">
              <a:rPr lang="en-US" smtClean="0"/>
              <a:pPr>
                <a:defRPr/>
              </a:pPr>
              <a:t>45</a:t>
            </a:fld>
            <a:endParaRPr lang="en-US" dirty="0"/>
          </a:p>
        </p:txBody>
      </p:sp>
    </p:spTree>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914400" y="206375"/>
            <a:ext cx="7772400" cy="536575"/>
          </a:xfrm>
        </p:spPr>
        <p:txBody>
          <a:bodyPr/>
          <a:lstStyle/>
          <a:p>
            <a:pPr algn="ctr" eaLnBrk="1" hangingPunct="1"/>
            <a:r>
              <a:rPr lang="en-US" b="1" dirty="0" smtClean="0"/>
              <a:t> </a:t>
            </a:r>
            <a:r>
              <a:rPr lang="en-US" sz="2400" b="1" dirty="0" smtClean="0">
                <a:solidFill>
                  <a:srgbClr val="002060"/>
                </a:solidFill>
              </a:rPr>
              <a:t>OBSERVATIONS/RECOMMENDATIONS…./2</a:t>
            </a:r>
            <a:endParaRPr lang="en-US" b="1" dirty="0" smtClean="0">
              <a:solidFill>
                <a:srgbClr val="002060"/>
              </a:solidFill>
            </a:endParaRPr>
          </a:p>
        </p:txBody>
      </p:sp>
      <p:sp>
        <p:nvSpPr>
          <p:cNvPr id="54275" name="Footer Placeholder 4"/>
          <p:cNvSpPr>
            <a:spLocks noGrp="1"/>
          </p:cNvSpPr>
          <p:nvPr>
            <p:ph type="ftr" sz="quarter" idx="11"/>
          </p:nvPr>
        </p:nvSpPr>
        <p:spPr bwMode="auto">
          <a:xfrm>
            <a:off x="914400" y="4629150"/>
            <a:ext cx="5943600" cy="3429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sp>
        <p:nvSpPr>
          <p:cNvPr id="44035" name="Rectangle 3"/>
          <p:cNvSpPr>
            <a:spLocks noGrp="1" noChangeArrowheads="1"/>
          </p:cNvSpPr>
          <p:nvPr>
            <p:ph sz="quarter" idx="4294967295"/>
          </p:nvPr>
        </p:nvSpPr>
        <p:spPr>
          <a:xfrm>
            <a:off x="228599" y="819150"/>
            <a:ext cx="8767763" cy="3810000"/>
          </a:xfrm>
        </p:spPr>
        <p:txBody>
          <a:bodyPr>
            <a:normAutofit fontScale="40000" lnSpcReduction="20000"/>
          </a:bodyPr>
          <a:lstStyle/>
          <a:p>
            <a:pPr marL="566928" indent="-457200" algn="just" eaLnBrk="1" fontAlgn="auto" hangingPunct="1">
              <a:lnSpc>
                <a:spcPct val="150000"/>
              </a:lnSpc>
              <a:spcBef>
                <a:spcPts val="580"/>
              </a:spcBef>
              <a:spcAft>
                <a:spcPts val="0"/>
              </a:spcAft>
              <a:buFont typeface="Wingdings" pitchFamily="2" charset="2"/>
              <a:buChar char="§"/>
              <a:defRPr/>
            </a:pPr>
            <a:r>
              <a:rPr lang="en-GB" sz="5000" dirty="0" smtClean="0"/>
              <a:t>MDAs need to heed call for intensive revenue generation/monitoring  </a:t>
            </a:r>
            <a:r>
              <a:rPr lang="en-US" sz="5000" dirty="0" smtClean="0"/>
              <a:t>to improve on current performance, especially </a:t>
            </a:r>
            <a:r>
              <a:rPr lang="yo-NG" sz="5000" dirty="0" smtClean="0"/>
              <a:t>now that the elections are over</a:t>
            </a:r>
            <a:r>
              <a:rPr lang="en-US" sz="5000" dirty="0" smtClean="0"/>
              <a:t> and Federal Transfers are on a steady decline</a:t>
            </a:r>
            <a:r>
              <a:rPr lang="yo-NG" sz="5000" dirty="0" smtClean="0"/>
              <a:t>.</a:t>
            </a:r>
            <a:endParaRPr lang="en-US" sz="5000" dirty="0" smtClean="0"/>
          </a:p>
          <a:p>
            <a:pPr marL="566928" indent="-457200" algn="just" eaLnBrk="1" fontAlgn="auto" hangingPunct="1">
              <a:lnSpc>
                <a:spcPct val="150000"/>
              </a:lnSpc>
              <a:spcBef>
                <a:spcPts val="580"/>
              </a:spcBef>
              <a:spcAft>
                <a:spcPts val="0"/>
              </a:spcAft>
              <a:buNone/>
              <a:defRPr/>
            </a:pPr>
            <a:r>
              <a:rPr lang="en-US" sz="5000" dirty="0" smtClean="0"/>
              <a:t>2.	MDAs generating Capital Receipts also need to intensify efforts at their revenue drive.</a:t>
            </a:r>
            <a:endParaRPr lang="yo-NG" sz="5000" dirty="0" smtClean="0"/>
          </a:p>
          <a:p>
            <a:pPr marL="852678" indent="-742950" algn="just" eaLnBrk="1" fontAlgn="auto" hangingPunct="1">
              <a:lnSpc>
                <a:spcPct val="150000"/>
              </a:lnSpc>
              <a:spcBef>
                <a:spcPts val="580"/>
              </a:spcBef>
              <a:spcAft>
                <a:spcPts val="0"/>
              </a:spcAft>
              <a:buNone/>
              <a:defRPr/>
            </a:pPr>
            <a:r>
              <a:rPr lang="en-US" sz="4500" dirty="0" smtClean="0"/>
              <a:t>3.	The </a:t>
            </a:r>
            <a:r>
              <a:rPr lang="en-US" sz="4500" dirty="0"/>
              <a:t>State may face pressure for variations in contract values in view of devaluation </a:t>
            </a:r>
            <a:r>
              <a:rPr lang="en-US" sz="4500" dirty="0" smtClean="0"/>
              <a:t>of the Naira and rising inflation;</a:t>
            </a:r>
            <a:r>
              <a:rPr lang="en-US" sz="5000" dirty="0" smtClean="0">
                <a:latin typeface="Calibri" panose="020F0502020204030204" pitchFamily="34" charset="0"/>
              </a:rPr>
              <a:t> </a:t>
            </a:r>
          </a:p>
          <a:p>
            <a:pPr marL="852678" indent="-742950" algn="just" eaLnBrk="1" fontAlgn="auto" hangingPunct="1">
              <a:lnSpc>
                <a:spcPct val="150000"/>
              </a:lnSpc>
              <a:spcBef>
                <a:spcPts val="580"/>
              </a:spcBef>
              <a:spcAft>
                <a:spcPts val="0"/>
              </a:spcAft>
              <a:buFont typeface="Wingdings" pitchFamily="2" charset="2"/>
              <a:buChar char="Ø"/>
              <a:defRPr/>
            </a:pPr>
            <a:r>
              <a:rPr lang="en-US" sz="4500" dirty="0" smtClean="0"/>
              <a:t>MDAs responsible for contracts supervision, monitoring and quality control </a:t>
            </a:r>
            <a:r>
              <a:rPr lang="en-US" sz="4500" dirty="0" err="1" smtClean="0"/>
              <a:t>e.g</a:t>
            </a:r>
            <a:r>
              <a:rPr lang="en-US" sz="4500" dirty="0" smtClean="0"/>
              <a:t>  Works, MEPB, NTDA, Housing, etc, must brace up to current challenges so as to ensure value for money.</a:t>
            </a:r>
          </a:p>
          <a:p>
            <a:pPr marL="852678" indent="-742950" algn="just" eaLnBrk="1" fontAlgn="auto" hangingPunct="1">
              <a:lnSpc>
                <a:spcPct val="150000"/>
              </a:lnSpc>
              <a:spcBef>
                <a:spcPts val="580"/>
              </a:spcBef>
              <a:spcAft>
                <a:spcPts val="0"/>
              </a:spcAft>
              <a:buAutoNum type="arabicPeriod" startAt="2"/>
              <a:defRPr/>
            </a:pPr>
            <a:endParaRPr lang="en-US" sz="4300" dirty="0"/>
          </a:p>
          <a:p>
            <a:pPr marL="566928" indent="-457200" eaLnBrk="1" fontAlgn="auto" hangingPunct="1">
              <a:spcBef>
                <a:spcPts val="580"/>
              </a:spcBef>
              <a:spcAft>
                <a:spcPts val="0"/>
              </a:spcAft>
              <a:buFont typeface="+mj-lt"/>
              <a:buAutoNum type="arabicPeriod"/>
              <a:defRPr/>
            </a:pPr>
            <a:endParaRPr lang="en-US" sz="2400" dirty="0" smtClean="0">
              <a:latin typeface="Arial Narrow" pitchFamily="34" charset="0"/>
            </a:endParaRPr>
          </a:p>
          <a:p>
            <a:pPr marL="566928" indent="-457200" eaLnBrk="1" fontAlgn="auto" hangingPunct="1">
              <a:spcBef>
                <a:spcPts val="580"/>
              </a:spcBef>
              <a:spcAft>
                <a:spcPts val="0"/>
              </a:spcAft>
              <a:buNone/>
              <a:defRPr/>
            </a:pPr>
            <a:endParaRPr lang="en-US" sz="2400" dirty="0" smtClean="0">
              <a:latin typeface="Arial Narrow" pitchFamily="34" charset="0"/>
            </a:endParaRPr>
          </a:p>
          <a:p>
            <a:pPr marL="566928" indent="-457200" eaLnBrk="1" fontAlgn="auto" hangingPunct="1">
              <a:spcBef>
                <a:spcPts val="580"/>
              </a:spcBef>
              <a:spcAft>
                <a:spcPts val="0"/>
              </a:spcAft>
              <a:buFont typeface="+mj-lt"/>
              <a:buAutoNum type="arabicPeriod"/>
              <a:defRPr/>
            </a:pPr>
            <a:endParaRPr lang="en-US" sz="2400" dirty="0" smtClean="0">
              <a:solidFill>
                <a:srgbClr val="C00000"/>
              </a:solidFill>
              <a:latin typeface="Arial Rounded MT Bold" pitchFamily="34" charset="0"/>
            </a:endParaRPr>
          </a:p>
          <a:p>
            <a:pPr marL="274320" indent="-274320" eaLnBrk="1" fontAlgn="auto" hangingPunct="1">
              <a:spcBef>
                <a:spcPts val="580"/>
              </a:spcBef>
              <a:spcAft>
                <a:spcPts val="0"/>
              </a:spcAft>
              <a:buFontTx/>
              <a:buNone/>
              <a:defRPr/>
            </a:pPr>
            <a:endParaRPr lang="en-US" sz="2800" dirty="0" smtClean="0"/>
          </a:p>
        </p:txBody>
      </p:sp>
      <p:pic>
        <p:nvPicPr>
          <p:cNvPr id="54278" name="Picture 7" descr="MEPB fin_0.tmp"/>
          <p:cNvPicPr>
            <a:picLocks noChangeAspect="1"/>
          </p:cNvPicPr>
          <p:nvPr/>
        </p:nvPicPr>
        <p:blipFill>
          <a:blip r:embed="rId3" cstate="print"/>
          <a:srcRect l="6554" t="11111" r="63655" b="61111"/>
          <a:stretch>
            <a:fillRect/>
          </a:stretch>
        </p:blipFill>
        <p:spPr bwMode="auto">
          <a:xfrm>
            <a:off x="152400" y="133350"/>
            <a:ext cx="804863" cy="609600"/>
          </a:xfrm>
          <a:prstGeom prst="rect">
            <a:avLst/>
          </a:prstGeom>
          <a:noFill/>
          <a:ln w="9525">
            <a:noFill/>
            <a:miter lim="800000"/>
            <a:headEnd/>
            <a:tailEnd/>
          </a:ln>
        </p:spPr>
      </p:pic>
      <p:pic>
        <p:nvPicPr>
          <p:cNvPr id="54279" name="Picture 9" descr="MEPB fin_0.tmp"/>
          <p:cNvPicPr>
            <a:picLocks noChangeAspect="1"/>
          </p:cNvPicPr>
          <p:nvPr/>
        </p:nvPicPr>
        <p:blipFill>
          <a:blip r:embed="rId4" cstate="print"/>
          <a:srcRect l="37587" t="2222" r="1588" b="55556"/>
          <a:stretch>
            <a:fillRect/>
          </a:stretch>
        </p:blipFill>
        <p:spPr bwMode="auto">
          <a:xfrm>
            <a:off x="8001000" y="133350"/>
            <a:ext cx="995363" cy="5334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A92B96E7-4477-46EB-A013-69610228C7E4}" type="slidenum">
              <a:rPr lang="en-US" smtClean="0"/>
              <a:pPr>
                <a:defRPr/>
              </a:pPr>
              <a:t>46</a:t>
            </a:fld>
            <a:endParaRPr lang="en-US" dirty="0"/>
          </a:p>
        </p:txBody>
      </p:sp>
    </p:spTree>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990600" y="133350"/>
            <a:ext cx="6781800" cy="685800"/>
          </a:xfrm>
        </p:spPr>
        <p:txBody>
          <a:bodyPr/>
          <a:lstStyle/>
          <a:p>
            <a:pPr algn="ctr" eaLnBrk="1" hangingPunct="1"/>
            <a:r>
              <a:rPr lang="en-US" sz="3200" b="1" dirty="0" smtClean="0">
                <a:solidFill>
                  <a:srgbClr val="002060"/>
                </a:solidFill>
                <a:latin typeface="Arial Rounded MT Bold" pitchFamily="34" charset="0"/>
                <a:cs typeface="Aharoni" pitchFamily="2" charset="-79"/>
              </a:rPr>
              <a:t>CONCLUSION</a:t>
            </a:r>
            <a:endParaRPr lang="en-US" sz="3200" b="1" dirty="0" smtClean="0"/>
          </a:p>
        </p:txBody>
      </p:sp>
      <p:sp>
        <p:nvSpPr>
          <p:cNvPr id="56323" name="Footer Placeholder 4"/>
          <p:cNvSpPr>
            <a:spLocks noGrp="1"/>
          </p:cNvSpPr>
          <p:nvPr>
            <p:ph type="ftr" sz="quarter" idx="11"/>
          </p:nvPr>
        </p:nvSpPr>
        <p:spPr bwMode="auto">
          <a:xfrm>
            <a:off x="685800" y="4552950"/>
            <a:ext cx="8229600" cy="406400"/>
          </a:xfrm>
          <a:noFill/>
          <a:ln>
            <a:miter lim="800000"/>
            <a:headEnd/>
            <a:tailEnd/>
          </a:ln>
        </p:spPr>
        <p:txBody>
          <a:bodyPr vert="horz" wrap="square" lIns="91440" tIns="45720" rIns="91440" bIns="45720" numCol="1" compatLnSpc="1">
            <a:prstTxWarp prst="textNoShape">
              <a:avLst/>
            </a:prstTxWarp>
          </a:bodyPr>
          <a:lstStyle/>
          <a:p>
            <a:r>
              <a:rPr lang="en-US" smtClean="0">
                <a:latin typeface="Arial" charset="0"/>
                <a:cs typeface="Arial" charset="0"/>
              </a:rPr>
              <a:t>MEPB:Q2/Half Year Y2015 Budget Performance Appraisal</a:t>
            </a:r>
            <a:endParaRPr lang="en-US" dirty="0" smtClean="0">
              <a:latin typeface="Arial" charset="0"/>
              <a:cs typeface="Arial" charset="0"/>
            </a:endParaRPr>
          </a:p>
        </p:txBody>
      </p:sp>
      <p:sp>
        <p:nvSpPr>
          <p:cNvPr id="44037" name="Rectangle 3"/>
          <p:cNvSpPr>
            <a:spLocks noGrp="1" noChangeArrowheads="1"/>
          </p:cNvSpPr>
          <p:nvPr>
            <p:ph sz="quarter" idx="1"/>
          </p:nvPr>
        </p:nvSpPr>
        <p:spPr>
          <a:xfrm>
            <a:off x="228600" y="971550"/>
            <a:ext cx="8915400" cy="3657600"/>
          </a:xfrm>
        </p:spPr>
        <p:txBody>
          <a:bodyPr/>
          <a:lstStyle/>
          <a:p>
            <a:pPr marL="660400" indent="-660400" eaLnBrk="1" hangingPunct="1">
              <a:lnSpc>
                <a:spcPct val="80000"/>
              </a:lnSpc>
              <a:buFontTx/>
              <a:buNone/>
              <a:defRPr/>
            </a:pPr>
            <a:r>
              <a:rPr lang="en-US" sz="2200" dirty="0" smtClean="0">
                <a:solidFill>
                  <a:srgbClr val="C00000"/>
                </a:solidFill>
                <a:latin typeface="Arial Rounded MT Bold" pitchFamily="34" charset="0"/>
              </a:rPr>
              <a:t>Please note that:</a:t>
            </a:r>
            <a:endParaRPr lang="en-US" sz="300" dirty="0" smtClean="0">
              <a:solidFill>
                <a:srgbClr val="C00000"/>
              </a:solidFill>
              <a:latin typeface="Arial Rounded MT Bold" pitchFamily="34" charset="0"/>
            </a:endParaRPr>
          </a:p>
          <a:p>
            <a:pPr marL="514350" indent="-514350" eaLnBrk="1" fontAlgn="t" hangingPunct="1">
              <a:buFont typeface="+mj-lt"/>
              <a:buAutoNum type="romanLcPeriod"/>
            </a:pPr>
            <a:r>
              <a:rPr lang="yo-NG" sz="2000" dirty="0" smtClean="0">
                <a:solidFill>
                  <a:srgbClr val="C00000"/>
                </a:solidFill>
                <a:latin typeface="Arial" pitchFamily="34" charset="0"/>
                <a:cs typeface="Arial" pitchFamily="34" charset="0"/>
              </a:rPr>
              <a:t> </a:t>
            </a:r>
            <a:r>
              <a:rPr lang="en-US" sz="2000" dirty="0" smtClean="0">
                <a:solidFill>
                  <a:srgbClr val="C00000"/>
                </a:solidFill>
                <a:latin typeface="Arial" pitchFamily="34" charset="0"/>
                <a:cs typeface="Arial" pitchFamily="34" charset="0"/>
              </a:rPr>
              <a:t>Y2015 Budget size was </a:t>
            </a:r>
            <a:r>
              <a:rPr lang="en-US" sz="2000" b="1" dirty="0" smtClean="0">
                <a:solidFill>
                  <a:srgbClr val="C00000"/>
                </a:solidFill>
                <a:latin typeface="Arial" pitchFamily="34" charset="0"/>
                <a:cs typeface="Arial" pitchFamily="34" charset="0"/>
              </a:rPr>
              <a:t>N489.690bn</a:t>
            </a:r>
            <a:r>
              <a:rPr lang="en-US" sz="2000" dirty="0" smtClean="0">
                <a:solidFill>
                  <a:srgbClr val="C00000"/>
                </a:solidFill>
                <a:latin typeface="Arial" pitchFamily="34" charset="0"/>
                <a:cs typeface="Arial" pitchFamily="34" charset="0"/>
              </a:rPr>
              <a:t>, with a Q2 pro-rata size of </a:t>
            </a:r>
            <a:r>
              <a:rPr lang="en-US" sz="2000" b="1" dirty="0" smtClean="0">
                <a:solidFill>
                  <a:srgbClr val="C00000"/>
                </a:solidFill>
                <a:latin typeface="Arial" pitchFamily="34" charset="0"/>
                <a:cs typeface="Arial" pitchFamily="34" charset="0"/>
              </a:rPr>
              <a:t>N122.423bn</a:t>
            </a:r>
            <a:r>
              <a:rPr lang="en-US" sz="2000" dirty="0" smtClean="0">
                <a:solidFill>
                  <a:srgbClr val="C00000"/>
                </a:solidFill>
                <a:latin typeface="Arial" pitchFamily="34" charset="0"/>
                <a:cs typeface="Arial" pitchFamily="34" charset="0"/>
              </a:rPr>
              <a:t>  </a:t>
            </a:r>
          </a:p>
          <a:p>
            <a:pPr marL="514350" indent="-514350" eaLnBrk="1" fontAlgn="t" hangingPunct="1">
              <a:buFont typeface="+mj-lt"/>
              <a:buAutoNum type="romanLcPeriod"/>
            </a:pPr>
            <a:r>
              <a:rPr lang="yo-NG" sz="2000" dirty="0" smtClean="0">
                <a:solidFill>
                  <a:srgbClr val="C00000"/>
                </a:solidFill>
                <a:latin typeface="Arial" pitchFamily="34" charset="0"/>
                <a:cs typeface="Arial" pitchFamily="34" charset="0"/>
              </a:rPr>
              <a:t> </a:t>
            </a:r>
            <a:r>
              <a:rPr lang="en-US" sz="2000" dirty="0" smtClean="0">
                <a:solidFill>
                  <a:srgbClr val="C00000"/>
                </a:solidFill>
                <a:latin typeface="Arial" pitchFamily="34" charset="0"/>
                <a:cs typeface="Arial" pitchFamily="34" charset="0"/>
              </a:rPr>
              <a:t>Q2 performed </a:t>
            </a:r>
            <a:r>
              <a:rPr lang="en-US" sz="2000" b="1" dirty="0" smtClean="0">
                <a:solidFill>
                  <a:srgbClr val="C00000"/>
                </a:solidFill>
                <a:latin typeface="Arial" pitchFamily="34" charset="0"/>
                <a:cs typeface="Arial" pitchFamily="34" charset="0"/>
              </a:rPr>
              <a:t>N80.829bn/66%</a:t>
            </a:r>
            <a:r>
              <a:rPr lang="en-US" sz="2000" dirty="0" smtClean="0">
                <a:solidFill>
                  <a:srgbClr val="C00000"/>
                </a:solidFill>
                <a:latin typeface="Arial" pitchFamily="34" charset="0"/>
                <a:cs typeface="Arial" pitchFamily="34" charset="0"/>
              </a:rPr>
              <a:t>; compared to </a:t>
            </a:r>
            <a:r>
              <a:rPr lang="en-US" sz="2000" b="1" dirty="0" smtClean="0">
                <a:solidFill>
                  <a:srgbClr val="C00000"/>
                </a:solidFill>
                <a:latin typeface="Arial" pitchFamily="34" charset="0"/>
                <a:cs typeface="Arial" pitchFamily="34" charset="0"/>
              </a:rPr>
              <a:t>N129.783bn/106%</a:t>
            </a:r>
            <a:r>
              <a:rPr lang="en-US" sz="2000" dirty="0" smtClean="0">
                <a:solidFill>
                  <a:srgbClr val="C00000"/>
                </a:solidFill>
                <a:latin typeface="Arial" pitchFamily="34" charset="0"/>
                <a:cs typeface="Arial" pitchFamily="34" charset="0"/>
              </a:rPr>
              <a:t> for same period in Y2014;</a:t>
            </a:r>
          </a:p>
          <a:p>
            <a:pPr marL="514350" indent="-514350" eaLnBrk="1" fontAlgn="t" hangingPunct="1">
              <a:buFont typeface="+mj-lt"/>
              <a:buAutoNum type="romanLcPeriod"/>
            </a:pPr>
            <a:r>
              <a:rPr lang="en-US" sz="2000" dirty="0" smtClean="0">
                <a:solidFill>
                  <a:srgbClr val="C00000"/>
                </a:solidFill>
                <a:latin typeface="Arial" pitchFamily="34" charset="0"/>
                <a:cs typeface="Arial" pitchFamily="34" charset="0"/>
              </a:rPr>
              <a:t> the cumulative half-year performance was N153.263bn/63%; compared to N211.739bn/86%; for same period in Y2014</a:t>
            </a:r>
          </a:p>
          <a:p>
            <a:pPr marL="514350" indent="-514350" eaLnBrk="1" fontAlgn="t" hangingPunct="1">
              <a:buFont typeface="+mj-lt"/>
              <a:buAutoNum type="romanLcPeriod"/>
            </a:pPr>
            <a:r>
              <a:rPr lang="yo-NG" sz="2000" dirty="0" smtClean="0">
                <a:solidFill>
                  <a:srgbClr val="C00000"/>
                </a:solidFill>
                <a:latin typeface="Arial" pitchFamily="34" charset="0"/>
                <a:cs typeface="Arial" pitchFamily="34" charset="0"/>
              </a:rPr>
              <a:t> </a:t>
            </a:r>
            <a:r>
              <a:rPr lang="en-US" sz="2000" dirty="0" smtClean="0">
                <a:solidFill>
                  <a:srgbClr val="C00000"/>
                </a:solidFill>
                <a:latin typeface="Arial" pitchFamily="34" charset="0"/>
                <a:cs typeface="Arial" pitchFamily="34" charset="0"/>
              </a:rPr>
              <a:t>Total Revenue performance was </a:t>
            </a:r>
            <a:r>
              <a:rPr lang="en-US" sz="2000" b="1" dirty="0" smtClean="0">
                <a:solidFill>
                  <a:srgbClr val="C00000"/>
                </a:solidFill>
                <a:latin typeface="Arial" pitchFamily="34" charset="0"/>
                <a:cs typeface="Arial" pitchFamily="34" charset="0"/>
              </a:rPr>
              <a:t>N188.411bn/77% </a:t>
            </a:r>
          </a:p>
          <a:p>
            <a:pPr marL="514350" indent="-514350" eaLnBrk="1" fontAlgn="t" hangingPunct="1">
              <a:buFont typeface="+mj-lt"/>
              <a:buAutoNum type="romanLcPeriod"/>
            </a:pPr>
            <a:r>
              <a:rPr lang="yo-NG" sz="2000" dirty="0" smtClean="0">
                <a:solidFill>
                  <a:srgbClr val="C00000"/>
                </a:solidFill>
                <a:latin typeface="Arial" pitchFamily="34" charset="0"/>
                <a:cs typeface="Arial" pitchFamily="34" charset="0"/>
              </a:rPr>
              <a:t> </a:t>
            </a:r>
            <a:r>
              <a:rPr lang="en-US" sz="2000" dirty="0" smtClean="0">
                <a:solidFill>
                  <a:srgbClr val="C00000"/>
                </a:solidFill>
                <a:latin typeface="Arial" pitchFamily="34" charset="0"/>
                <a:cs typeface="Arial" pitchFamily="34" charset="0"/>
              </a:rPr>
              <a:t>Total Capital Receipts for the period amounted to </a:t>
            </a:r>
            <a:r>
              <a:rPr lang="en-US" sz="2000" b="1" dirty="0" smtClean="0">
                <a:solidFill>
                  <a:srgbClr val="C00000"/>
                </a:solidFill>
                <a:latin typeface="Arial" pitchFamily="34" charset="0"/>
                <a:cs typeface="Arial" pitchFamily="34" charset="0"/>
              </a:rPr>
              <a:t>N3.208bn/31% ; </a:t>
            </a:r>
          </a:p>
          <a:p>
            <a:pPr marL="660400" indent="-660400" eaLnBrk="1" hangingPunct="1">
              <a:lnSpc>
                <a:spcPct val="80000"/>
              </a:lnSpc>
              <a:buFontTx/>
              <a:buNone/>
              <a:defRPr/>
            </a:pPr>
            <a:endParaRPr lang="en-US" sz="900" dirty="0" smtClean="0">
              <a:solidFill>
                <a:srgbClr val="C00000"/>
              </a:solidFill>
              <a:latin typeface="Arial Rounded MT Bold" pitchFamily="34" charset="0"/>
            </a:endParaRPr>
          </a:p>
          <a:p>
            <a:pPr marL="660400" indent="-660400" eaLnBrk="1" hangingPunct="1">
              <a:lnSpc>
                <a:spcPct val="80000"/>
              </a:lnSpc>
              <a:buFontTx/>
              <a:buNone/>
              <a:defRPr/>
            </a:pPr>
            <a:endParaRPr lang="en-US" sz="900" dirty="0" smtClean="0">
              <a:solidFill>
                <a:srgbClr val="C00000"/>
              </a:solidFill>
              <a:latin typeface="Arial Rounded MT Bold" pitchFamily="34" charset="0"/>
            </a:endParaRPr>
          </a:p>
          <a:p>
            <a:pPr marL="660400" indent="-660400" eaLnBrk="1" hangingPunct="1">
              <a:lnSpc>
                <a:spcPct val="80000"/>
              </a:lnSpc>
              <a:buFontTx/>
              <a:buNone/>
              <a:defRPr/>
            </a:pPr>
            <a:r>
              <a:rPr lang="en-US" sz="2200" dirty="0" smtClean="0">
                <a:solidFill>
                  <a:srgbClr val="C00000"/>
                </a:solidFill>
                <a:latin typeface="Arial Rounded MT Bold" pitchFamily="34" charset="0"/>
              </a:rPr>
              <a:t>	</a:t>
            </a:r>
            <a:endParaRPr lang="en-GB" sz="2800" dirty="0" smtClean="0">
              <a:solidFill>
                <a:srgbClr val="C00000"/>
              </a:solidFill>
              <a:latin typeface="Arial Rounded MT Bold" pitchFamily="34" charset="0"/>
            </a:endParaRPr>
          </a:p>
        </p:txBody>
      </p:sp>
      <p:pic>
        <p:nvPicPr>
          <p:cNvPr id="56326" name="Picture 7" descr="MEPB fin_0.tmp"/>
          <p:cNvPicPr>
            <a:picLocks noChangeAspect="1"/>
          </p:cNvPicPr>
          <p:nvPr/>
        </p:nvPicPr>
        <p:blipFill>
          <a:blip r:embed="rId3" cstate="print"/>
          <a:srcRect l="6554" t="11111" r="63655" b="61111"/>
          <a:stretch>
            <a:fillRect/>
          </a:stretch>
        </p:blipFill>
        <p:spPr bwMode="auto">
          <a:xfrm>
            <a:off x="152401" y="133350"/>
            <a:ext cx="533400" cy="457200"/>
          </a:xfrm>
          <a:prstGeom prst="rect">
            <a:avLst/>
          </a:prstGeom>
          <a:noFill/>
          <a:ln w="9525">
            <a:noFill/>
            <a:miter lim="800000"/>
            <a:headEnd/>
            <a:tailEnd/>
          </a:ln>
        </p:spPr>
      </p:pic>
      <p:pic>
        <p:nvPicPr>
          <p:cNvPr id="56327" name="Picture 9" descr="MEPB fin_0.tmp"/>
          <p:cNvPicPr>
            <a:picLocks noChangeAspect="1"/>
          </p:cNvPicPr>
          <p:nvPr/>
        </p:nvPicPr>
        <p:blipFill>
          <a:blip r:embed="rId4" cstate="print"/>
          <a:srcRect l="37587" t="2222" r="1588" b="55556"/>
          <a:stretch>
            <a:fillRect/>
          </a:stretch>
        </p:blipFill>
        <p:spPr bwMode="auto">
          <a:xfrm>
            <a:off x="8305800" y="133350"/>
            <a:ext cx="690563" cy="4572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9B36653D-785B-486C-A4E5-0689D472AF01}" type="slidenum">
              <a:rPr lang="en-US" smtClean="0"/>
              <a:pPr>
                <a:defRPr/>
              </a:pPr>
              <a:t>47</a:t>
            </a:fld>
            <a:endParaRPr lang="en-US" dirty="0"/>
          </a:p>
        </p:txBody>
      </p:sp>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06375"/>
            <a:ext cx="5181600" cy="612775"/>
          </a:xfrm>
        </p:spPr>
        <p:txBody>
          <a:bodyPr/>
          <a:lstStyle/>
          <a:p>
            <a:pPr algn="ctr"/>
            <a:r>
              <a:rPr lang="en-US" sz="3200" b="1" dirty="0" smtClean="0">
                <a:solidFill>
                  <a:srgbClr val="002060"/>
                </a:solidFill>
                <a:latin typeface="Arial Rounded MT Bold" pitchFamily="34" charset="0"/>
                <a:cs typeface="Aharoni" pitchFamily="2" charset="-79"/>
              </a:rPr>
              <a:t>CONCLUSION…2/</a:t>
            </a:r>
            <a:endParaRPr lang="en-US" sz="3200" dirty="0"/>
          </a:p>
        </p:txBody>
      </p:sp>
      <p:sp>
        <p:nvSpPr>
          <p:cNvPr id="3" name="Content Placeholder 2"/>
          <p:cNvSpPr>
            <a:spLocks noGrp="1"/>
          </p:cNvSpPr>
          <p:nvPr>
            <p:ph sz="quarter" idx="1"/>
          </p:nvPr>
        </p:nvSpPr>
        <p:spPr>
          <a:xfrm>
            <a:off x="191799" y="590550"/>
            <a:ext cx="8839200" cy="4038600"/>
          </a:xfrm>
        </p:spPr>
        <p:txBody>
          <a:bodyPr/>
          <a:lstStyle/>
          <a:p>
            <a:pPr marL="660400" indent="-660400" eaLnBrk="1" hangingPunct="1">
              <a:lnSpc>
                <a:spcPct val="150000"/>
              </a:lnSpc>
              <a:buAutoNum type="romanLcPeriod" startAt="5"/>
              <a:defRPr/>
            </a:pPr>
            <a:r>
              <a:rPr lang="en-US" sz="2400" dirty="0" smtClean="0">
                <a:solidFill>
                  <a:srgbClr val="C00000"/>
                </a:solidFill>
                <a:latin typeface="Arial" pitchFamily="34" charset="0"/>
                <a:cs typeface="Arial" pitchFamily="34" charset="0"/>
              </a:rPr>
              <a:t>Recurrent Expenditure for the period performed </a:t>
            </a:r>
            <a:r>
              <a:rPr lang="en-US" sz="2400" b="1" dirty="0" smtClean="0">
                <a:solidFill>
                  <a:srgbClr val="C00000"/>
                </a:solidFill>
                <a:latin typeface="Arial" pitchFamily="34" charset="0"/>
                <a:cs typeface="Arial" pitchFamily="34" charset="0"/>
              </a:rPr>
              <a:t>N116.867bn/97%</a:t>
            </a:r>
            <a:r>
              <a:rPr lang="en-US" sz="2400" dirty="0" smtClean="0">
                <a:solidFill>
                  <a:srgbClr val="C00000"/>
                </a:solidFill>
                <a:latin typeface="Arial" pitchFamily="34" charset="0"/>
                <a:cs typeface="Arial" pitchFamily="34" charset="0"/>
              </a:rPr>
              <a:t> </a:t>
            </a:r>
          </a:p>
          <a:p>
            <a:pPr lvl="1" eaLnBrk="1" hangingPunct="1">
              <a:buFont typeface="Wingdings" panose="05000000000000000000" pitchFamily="2" charset="2"/>
              <a:buChar char="Ø"/>
              <a:defRPr/>
            </a:pPr>
            <a:r>
              <a:rPr lang="en-US" sz="2200" dirty="0" smtClean="0">
                <a:solidFill>
                  <a:srgbClr val="C00000"/>
                </a:solidFill>
                <a:latin typeface="Arial" pitchFamily="34" charset="0"/>
                <a:cs typeface="Arial" pitchFamily="34" charset="0"/>
              </a:rPr>
              <a:t>Personnel Cost </a:t>
            </a:r>
            <a:r>
              <a:rPr lang="en-US" sz="2200" b="1" dirty="0" smtClean="0">
                <a:solidFill>
                  <a:srgbClr val="C00000"/>
                </a:solidFill>
                <a:latin typeface="Arial" pitchFamily="34" charset="0"/>
                <a:cs typeface="Arial" pitchFamily="34" charset="0"/>
              </a:rPr>
              <a:t>N44.455bn/78%; </a:t>
            </a:r>
          </a:p>
          <a:p>
            <a:pPr lvl="1" eaLnBrk="1" hangingPunct="1">
              <a:buFont typeface="Wingdings" panose="05000000000000000000" pitchFamily="2" charset="2"/>
              <a:buChar char="Ø"/>
              <a:defRPr/>
            </a:pPr>
            <a:r>
              <a:rPr lang="en-US" sz="2200" dirty="0" smtClean="0">
                <a:solidFill>
                  <a:srgbClr val="C00000"/>
                </a:solidFill>
                <a:latin typeface="Arial" pitchFamily="34" charset="0"/>
                <a:cs typeface="Arial" pitchFamily="34" charset="0"/>
              </a:rPr>
              <a:t>Overhead Cost </a:t>
            </a:r>
            <a:r>
              <a:rPr lang="en-US" sz="2200" b="1" dirty="0" smtClean="0">
                <a:solidFill>
                  <a:srgbClr val="C00000"/>
                </a:solidFill>
                <a:latin typeface="Arial" pitchFamily="34" charset="0"/>
                <a:cs typeface="Arial" pitchFamily="34" charset="0"/>
              </a:rPr>
              <a:t>N72.413bn/113.%</a:t>
            </a:r>
            <a:endParaRPr lang="en-US" sz="2200" dirty="0" smtClean="0">
              <a:solidFill>
                <a:srgbClr val="C00000"/>
              </a:solidFill>
              <a:latin typeface="Arial" pitchFamily="34" charset="0"/>
              <a:cs typeface="Arial" pitchFamily="34" charset="0"/>
            </a:endParaRPr>
          </a:p>
          <a:p>
            <a:pPr marL="660400" indent="-660400" eaLnBrk="1" hangingPunct="1">
              <a:lnSpc>
                <a:spcPct val="150000"/>
              </a:lnSpc>
              <a:buAutoNum type="romanLcPeriod" startAt="5"/>
              <a:defRPr/>
            </a:pPr>
            <a:r>
              <a:rPr lang="en-US" sz="2400" dirty="0" smtClean="0">
                <a:solidFill>
                  <a:srgbClr val="C00000"/>
                </a:solidFill>
                <a:latin typeface="Arial" pitchFamily="34" charset="0"/>
                <a:cs typeface="Arial" pitchFamily="34" charset="0"/>
              </a:rPr>
              <a:t>Capital Expenditure performance was </a:t>
            </a:r>
            <a:r>
              <a:rPr lang="en-US" sz="2400" b="1" dirty="0" smtClean="0">
                <a:solidFill>
                  <a:srgbClr val="C00000"/>
                </a:solidFill>
                <a:latin typeface="Arial" pitchFamily="34" charset="0"/>
                <a:cs typeface="Arial" pitchFamily="34" charset="0"/>
              </a:rPr>
              <a:t>N36.396bn/29%;</a:t>
            </a:r>
          </a:p>
          <a:p>
            <a:pPr marL="660400" indent="-660400" eaLnBrk="1" hangingPunct="1">
              <a:buAutoNum type="romanLcPeriod" startAt="5"/>
              <a:defRPr/>
            </a:pPr>
            <a:r>
              <a:rPr lang="en-US" sz="2400" dirty="0" smtClean="0">
                <a:solidFill>
                  <a:srgbClr val="C00000"/>
                </a:solidFill>
                <a:latin typeface="Arial" pitchFamily="34" charset="0"/>
                <a:cs typeface="Arial" pitchFamily="34" charset="0"/>
              </a:rPr>
              <a:t>Capital/Recurrent Expenditure Ratio closed at </a:t>
            </a:r>
            <a:r>
              <a:rPr lang="en-US" sz="2400" b="1" dirty="0" smtClean="0">
                <a:solidFill>
                  <a:srgbClr val="C00000"/>
                </a:solidFill>
                <a:latin typeface="Arial" pitchFamily="34" charset="0"/>
                <a:cs typeface="Arial" pitchFamily="34" charset="0"/>
              </a:rPr>
              <a:t>24:76</a:t>
            </a:r>
          </a:p>
          <a:p>
            <a:pPr marL="660400" indent="-660400" eaLnBrk="1" hangingPunct="1">
              <a:lnSpc>
                <a:spcPct val="150000"/>
              </a:lnSpc>
              <a:buFont typeface="Arial" charset="0"/>
              <a:buNone/>
              <a:defRPr/>
            </a:pPr>
            <a:endParaRPr lang="en-US" sz="2000" dirty="0" smtClean="0">
              <a:solidFill>
                <a:srgbClr val="C00000"/>
              </a:solidFill>
              <a:latin typeface="Arial" pitchFamily="34" charset="0"/>
              <a:cs typeface="Arial" pitchFamily="34" charset="0"/>
            </a:endParaRPr>
          </a:p>
          <a:p>
            <a:pPr marL="660400" indent="-660400" eaLnBrk="1" hangingPunct="1">
              <a:lnSpc>
                <a:spcPct val="150000"/>
              </a:lnSpc>
              <a:buFont typeface="Arial" charset="0"/>
              <a:buNone/>
              <a:defRPr/>
            </a:pPr>
            <a:endParaRPr lang="en-US" sz="2000" dirty="0" smtClean="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a:xfrm>
            <a:off x="952500" y="4781549"/>
            <a:ext cx="5600700" cy="219075"/>
          </a:xfrm>
        </p:spPr>
        <p:txBody>
          <a:bodyPr/>
          <a:lstStyle/>
          <a:p>
            <a:pPr>
              <a:defRPr/>
            </a:pPr>
            <a:r>
              <a:rPr lang="en-US" dirty="0" smtClean="0"/>
              <a:t>MEPB:Q2/Half Year Y2015 Budget Performance Appraisal</a:t>
            </a:r>
            <a:endParaRPr lang="en-US" dirty="0"/>
          </a:p>
        </p:txBody>
      </p:sp>
      <p:pic>
        <p:nvPicPr>
          <p:cNvPr id="6" name="Picture 7" descr="MEPB fin_0.tmp"/>
          <p:cNvPicPr>
            <a:picLocks noChangeAspect="1"/>
          </p:cNvPicPr>
          <p:nvPr/>
        </p:nvPicPr>
        <p:blipFill>
          <a:blip r:embed="rId3" cstate="print"/>
          <a:srcRect l="6554" t="11111" r="63655" b="61111"/>
          <a:stretch>
            <a:fillRect/>
          </a:stretch>
        </p:blipFill>
        <p:spPr bwMode="auto">
          <a:xfrm>
            <a:off x="152401" y="133350"/>
            <a:ext cx="609600" cy="457200"/>
          </a:xfrm>
          <a:prstGeom prst="rect">
            <a:avLst/>
          </a:prstGeom>
          <a:noFill/>
          <a:ln w="9525">
            <a:noFill/>
            <a:miter lim="800000"/>
            <a:headEnd/>
            <a:tailEnd/>
          </a:ln>
        </p:spPr>
      </p:pic>
      <p:pic>
        <p:nvPicPr>
          <p:cNvPr id="7" name="Picture 9" descr="MEPB fin_0.tmp"/>
          <p:cNvPicPr>
            <a:picLocks noChangeAspect="1"/>
          </p:cNvPicPr>
          <p:nvPr/>
        </p:nvPicPr>
        <p:blipFill>
          <a:blip r:embed="rId4" cstate="print"/>
          <a:srcRect l="37587" t="2222" r="1588" b="55556"/>
          <a:stretch>
            <a:fillRect/>
          </a:stretch>
        </p:blipFill>
        <p:spPr bwMode="auto">
          <a:xfrm>
            <a:off x="8229600" y="133350"/>
            <a:ext cx="766763" cy="381000"/>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pPr>
              <a:defRPr/>
            </a:pPr>
            <a:fld id="{9B36653D-785B-486C-A4E5-0689D472AF01}" type="slidenum">
              <a:rPr lang="en-US" smtClean="0"/>
              <a:pPr>
                <a:defRPr/>
              </a:pPr>
              <a:t>48</a:t>
            </a:fld>
            <a:endParaRPr lang="en-US" dirty="0"/>
          </a:p>
        </p:txBody>
      </p:sp>
    </p:spTree>
  </p:cSld>
  <p:clrMapOvr>
    <a:masterClrMapping/>
  </p:clrMapOvr>
  <p:transition spd="slow">
    <p:fad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0</TotalTime>
  <Words>4108</Words>
  <Application>Microsoft Office PowerPoint</Application>
  <PresentationFormat>On-screen Show (16:9)</PresentationFormat>
  <Paragraphs>1836</Paragraphs>
  <Slides>48</Slides>
  <Notes>33</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48</vt:i4>
      </vt:variant>
    </vt:vector>
  </HeadingPairs>
  <TitlesOfParts>
    <vt:vector size="64" baseType="lpstr">
      <vt:lpstr>Aharoni</vt:lpstr>
      <vt:lpstr>Arial</vt:lpstr>
      <vt:lpstr>Arial Black</vt:lpstr>
      <vt:lpstr>Arial Narrow</vt:lpstr>
      <vt:lpstr>Arial Rounded MT Bold</vt:lpstr>
      <vt:lpstr>Berlin Sans FB</vt:lpstr>
      <vt:lpstr>Calibri</vt:lpstr>
      <vt:lpstr>Cambria</vt:lpstr>
      <vt:lpstr>Courier New</vt:lpstr>
      <vt:lpstr>Franklin Gothic Book</vt:lpstr>
      <vt:lpstr>Perpetua</vt:lpstr>
      <vt:lpstr>Verdana</vt:lpstr>
      <vt:lpstr>Wingdings</vt:lpstr>
      <vt:lpstr>Wingdings 2</vt:lpstr>
      <vt:lpstr>Wingdings 3</vt:lpstr>
      <vt:lpstr>Equity</vt:lpstr>
      <vt:lpstr>LAGOS STATE GOVERNMENT MINISTRY OF ECONOMIC PLANNING &amp; BUDGET</vt:lpstr>
      <vt:lpstr>         OUTLINE</vt:lpstr>
      <vt:lpstr>      Purpose of the Presentation</vt:lpstr>
      <vt:lpstr> Y 2015 Budget Preamble</vt:lpstr>
      <vt:lpstr>Y2015 Budget</vt:lpstr>
      <vt:lpstr>Y2015 Budget: Details of Function Allocation</vt:lpstr>
      <vt:lpstr>          Y2015 BUDGET SIZE: 489.690bn FUNCTION ALLOCATION</vt:lpstr>
      <vt:lpstr>Highlights of Y2015 Budget Projected Revenue Sources</vt:lpstr>
      <vt:lpstr>Capital / Recurrent Ratio</vt:lpstr>
      <vt:lpstr>  Y2015 Budget Focus</vt:lpstr>
      <vt:lpstr>Y2015 Budget Focus…2/</vt:lpstr>
      <vt:lpstr> Y2015 Budget Key Implementation  Strategies</vt:lpstr>
      <vt:lpstr>         Q1 Y2015 Budget Performance  </vt:lpstr>
      <vt:lpstr>Highlights of Q1 Y2015 Budget Performance</vt:lpstr>
      <vt:lpstr>        Comparative Analysis of Q2 Budget Performance (Y2013 - Y2015) </vt:lpstr>
      <vt:lpstr>Q2 2015 Vs Q2 2014 (Apr – June)</vt:lpstr>
      <vt:lpstr>Q2 2015 Vs Q2 2014 (Apr – June)…2/</vt:lpstr>
      <vt:lpstr>Comparative Analysis of Half-Year Budget Performance         Y2013 - Y2015 (Jan – June) </vt:lpstr>
      <vt:lpstr> Comparative Analysis of Half Year Revenue Cumulative Performance (2013-2015) </vt:lpstr>
      <vt:lpstr>Comparative Analysis of Half Year Revenue Cumulative Performance (2013-2015) (Contd.)</vt:lpstr>
      <vt:lpstr>Half-Year 2015 Revenue Appraisal</vt:lpstr>
      <vt:lpstr>          Half-Year 2015 Revenue Appraisal……2/ </vt:lpstr>
      <vt:lpstr> Performance of Y2015 Capital Receipts (Jan–June)</vt:lpstr>
      <vt:lpstr> Half-Year Comparative Analysis of  Y2013 – 2015 Capital Receipts Performance</vt:lpstr>
      <vt:lpstr>Half-Year Capital Receipts Appraisal</vt:lpstr>
      <vt:lpstr>       Half Year  2013 – 2015 Personnel Cost Comparison </vt:lpstr>
      <vt:lpstr>       Half  Year  2013 – 2015 Personnel Cost Comparison…2/ </vt:lpstr>
      <vt:lpstr>        Half  Year  2013 – 2015 Personnel Cost Comparison…3/ </vt:lpstr>
      <vt:lpstr>Half Year 2015  Personnel Cost Performance Appraisal </vt:lpstr>
      <vt:lpstr> Half-Year 2013 -2015 Overhead Costs Performance</vt:lpstr>
      <vt:lpstr>Half-Year Overhead Costs Appraisal</vt:lpstr>
      <vt:lpstr>   Half-Year Overhead Costs Appraisal…2/</vt:lpstr>
      <vt:lpstr>Half-Year Recurrent Expenditure    Y2010 - 2015</vt:lpstr>
      <vt:lpstr>Half Year 2013-2015 Capital Expenditure Performance</vt:lpstr>
      <vt:lpstr>   Cumulative (Jan-June) Capital Expenditure Appraisal</vt:lpstr>
      <vt:lpstr>HALF-YEAR CAPITAL EXPENDITURE    Y2010 - 2015</vt:lpstr>
      <vt:lpstr> HALF YEAR CAPITAL /RECURRENT PERFORMANCE RATIO   (Y2010 - 2015)</vt:lpstr>
      <vt:lpstr>Financing Activities: Half Year Performance (Jan.-June) </vt:lpstr>
      <vt:lpstr>Y2015 Financing Activities …2/</vt:lpstr>
      <vt:lpstr>Development Policy Operations (DPO)</vt:lpstr>
      <vt:lpstr>Lagos State Ratings</vt:lpstr>
      <vt:lpstr>COMPARATIVE ANALYSIS OF PRE-PAYMENT CERTIFICATIONS BY COFOGS BETWEEN Q2-2015&amp;Q2-2014</vt:lpstr>
      <vt:lpstr>COMPARATIVE ANALYSIS OF PRE-PAYMENT CERTIFICATIONS  BY COFOG BETWEEN Q2-2015 &amp; Q2-2014 Direct Labour </vt:lpstr>
      <vt:lpstr>SUMMARY OF RETURNED CERITIFICATES FOR ON-GOING PROJECTS/PROGRAMMES BETWEEN Q2-2015 &amp; Q2-2014</vt:lpstr>
      <vt:lpstr> OBSERVATIONS/RECOMMENDATIONS</vt:lpstr>
      <vt:lpstr> OBSERVATIONS/RECOMMENDATIONS…./2</vt:lpstr>
      <vt:lpstr>CONCLUSION</vt:lpstr>
      <vt:lpstr>CONCLUSION…2/</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2014-01-30T07:05:43Z</dcterms:created>
  <dcterms:modified xsi:type="dcterms:W3CDTF">2015-10-02T10:25:27Z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1033</vt:i4>
  </property>
  <property fmtid="{D5CDD505-2E9C-101B-9397-08002B2CF9AE}" pid="3" name="_Version">
    <vt:lpwstr>12.0.4518</vt:lpwstr>
  </property>
</Properties>
</file>